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4" roundtripDataSignature="AMtx7mjrDm8JE++svzNg5J0eZ0ZhvAD8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9B4BAF-EA17-410A-8EEF-43F61B6F5536}">
  <a:tblStyle styleId="{C19B4BAF-EA17-410A-8EEF-43F61B6F553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30" Type="http://schemas.openxmlformats.org/officeDocument/2006/relationships/slide" Target="slides/slide25.xml"/><Relationship Id="rId74" Type="http://customschemas.google.com/relationships/presentationmetadata" Target="meta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1.xml"/><Relationship Id="rId4"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2.xml"/><Relationship Id="rId4"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themeOverride" Target="../theme/themeOverride3.xml"/><Relationship Id="rId4"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5123767124599"/>
          <c:y val="3.1329633700076097E-2"/>
          <c:w val="0.78720954037973101"/>
          <c:h val="0.80959072807091703"/>
        </c:manualLayout>
      </c:layout>
      <c:barChart>
        <c:barDir val="bar"/>
        <c:grouping val="percentStacked"/>
        <c:varyColors val="0"/>
        <c:ser>
          <c:idx val="0"/>
          <c:order val="0"/>
          <c:tx>
            <c:strRef>
              <c:f>Sheet1!$A$2</c:f>
              <c:strCache>
                <c:ptCount val="1"/>
                <c:pt idx="0">
                  <c:v>Да</c:v>
                </c:pt>
              </c:strCache>
            </c:strRef>
          </c:tx>
          <c:spPr>
            <a:solidFill>
              <a:schemeClr val="accent2"/>
            </a:solidFill>
            <a:ln>
              <a:noFill/>
            </a:ln>
            <a:effectLst/>
          </c:spPr>
          <c:invertIfNegative val="0"/>
          <c:dLbls>
            <c:dLbl>
              <c:idx val="0"/>
              <c:layout>
                <c:manualLayout>
                  <c:x val="2.1841599694869701E-3"/>
                  <c:y val="5.638983648811890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14-4BD3-B6AB-C08E5FBFF926}"/>
                </c:ext>
              </c:extLst>
            </c:dLbl>
            <c:dLbl>
              <c:idx val="1"/>
              <c:layout>
                <c:manualLayout>
                  <c:x val="3.2341723801917899E-3"/>
                  <c:y val="-1.7501414015703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14-4BD3-B6AB-C08E5FBFF926}"/>
                </c:ext>
              </c:extLst>
            </c:dLbl>
            <c:dLbl>
              <c:idx val="2"/>
              <c:layout>
                <c:manualLayout>
                  <c:x val="7.9088910675962198E-3"/>
                  <c:y val="2.39655922029917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14-4BD3-B6AB-C08E5FBFF926}"/>
                </c:ext>
              </c:extLst>
            </c:dLbl>
            <c:dLbl>
              <c:idx val="3"/>
              <c:layout>
                <c:manualLayout>
                  <c:x val="1.636701732638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14-4BD3-B6AB-C08E5FBFF926}"/>
                </c:ext>
              </c:extLst>
            </c:dLbl>
            <c:dLbl>
              <c:idx val="4"/>
              <c:layout>
                <c:manualLayout>
                  <c:x val="6.23295675886248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14-4BD3-B6AB-C08E5FBFF926}"/>
                </c:ext>
              </c:extLst>
            </c:dLbl>
            <c:dLbl>
              <c:idx val="5"/>
              <c:layout>
                <c:manualLayout>
                  <c:x val="4.8316430277450901E-3"/>
                  <c:y val="-2.72912949779301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14-4BD3-B6AB-C08E5FBFF926}"/>
                </c:ext>
              </c:extLst>
            </c:dLbl>
            <c:dLbl>
              <c:idx val="6"/>
              <c:layout>
                <c:manualLayout>
                  <c:x val="4.6747186874044298E-3"/>
                  <c:y val="-1.9764543067908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14-4BD3-B6AB-C08E5FBFF926}"/>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2"/>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18-35 лет</c:v>
                </c:pt>
                <c:pt idx="3">
                  <c:v>36-55 лет</c:v>
                </c:pt>
                <c:pt idx="4">
                  <c:v>56+ лет</c:v>
                </c:pt>
                <c:pt idx="6">
                  <c:v>Мужской</c:v>
                </c:pt>
                <c:pt idx="7">
                  <c:v>Женский</c:v>
                </c:pt>
                <c:pt idx="9">
                  <c:v>Город</c:v>
                </c:pt>
                <c:pt idx="10">
                  <c:v>Село</c:v>
                </c:pt>
              </c:strCache>
            </c:strRef>
          </c:cat>
          <c:val>
            <c:numRef>
              <c:f>Sheet1!$B$2:$L$2</c:f>
              <c:numCache>
                <c:formatCode>General</c:formatCode>
                <c:ptCount val="11"/>
                <c:pt idx="0" formatCode="0%">
                  <c:v>0.617336289006435</c:v>
                </c:pt>
                <c:pt idx="2" formatCode="0%">
                  <c:v>0.61635552531363103</c:v>
                </c:pt>
                <c:pt idx="3" formatCode="0%">
                  <c:v>0.60730784433166396</c:v>
                </c:pt>
                <c:pt idx="4" formatCode="0%">
                  <c:v>0.63873029160488304</c:v>
                </c:pt>
                <c:pt idx="6" formatCode="0%">
                  <c:v>0.53069267555936095</c:v>
                </c:pt>
                <c:pt idx="7" formatCode="0%">
                  <c:v>0.69931930108403195</c:v>
                </c:pt>
                <c:pt idx="9" formatCode="0%">
                  <c:v>0.64261374504159396</c:v>
                </c:pt>
                <c:pt idx="10" formatCode="0%">
                  <c:v>0.60135591076637396</c:v>
                </c:pt>
              </c:numCache>
            </c:numRef>
          </c:val>
          <c:extLst>
            <c:ext xmlns:c16="http://schemas.microsoft.com/office/drawing/2014/chart" uri="{C3380CC4-5D6E-409C-BE32-E72D297353CC}">
              <c16:uniqueId val="{00000007-D414-4BD3-B6AB-C08E5FBFF926}"/>
            </c:ext>
          </c:extLst>
        </c:ser>
        <c:ser>
          <c:idx val="1"/>
          <c:order val="1"/>
          <c:tx>
            <c:strRef>
              <c:f>Sheet1!$A$3</c:f>
              <c:strCache>
                <c:ptCount val="1"/>
                <c:pt idx="0">
                  <c:v>Нет</c:v>
                </c:pt>
              </c:strCache>
            </c:strRef>
          </c:tx>
          <c:spPr>
            <a:solidFill>
              <a:schemeClr val="accent5"/>
            </a:solidFill>
            <a:ln>
              <a:noFill/>
            </a:ln>
            <a:effectLst/>
          </c:spPr>
          <c:invertIfNegative val="0"/>
          <c:dLbls>
            <c:dLbl>
              <c:idx val="0"/>
              <c:layout>
                <c:manualLayout>
                  <c:x val="2.4353671301566601E-3"/>
                  <c:y val="-9.64679054009197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14-4BD3-B6AB-C08E5FBFF926}"/>
                </c:ext>
              </c:extLst>
            </c:dLbl>
            <c:dLbl>
              <c:idx val="5"/>
              <c:layout>
                <c:manualLayout>
                  <c:x val="-2.7848167047619199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14-4BD3-B6AB-C08E5FBFF926}"/>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18-35 лет</c:v>
                </c:pt>
                <c:pt idx="3">
                  <c:v>36-55 лет</c:v>
                </c:pt>
                <c:pt idx="4">
                  <c:v>56+ лет</c:v>
                </c:pt>
                <c:pt idx="6">
                  <c:v>Мужской</c:v>
                </c:pt>
                <c:pt idx="7">
                  <c:v>Женский</c:v>
                </c:pt>
                <c:pt idx="9">
                  <c:v>Город</c:v>
                </c:pt>
                <c:pt idx="10">
                  <c:v>Село</c:v>
                </c:pt>
              </c:strCache>
            </c:strRef>
          </c:cat>
          <c:val>
            <c:numRef>
              <c:f>Sheet1!$B$3:$L$3</c:f>
              <c:numCache>
                <c:formatCode>General</c:formatCode>
                <c:ptCount val="11"/>
                <c:pt idx="0" formatCode="0%">
                  <c:v>0.322796566873498</c:v>
                </c:pt>
                <c:pt idx="2" formatCode="0%">
                  <c:v>0.33614456483020999</c:v>
                </c:pt>
                <c:pt idx="3" formatCode="0%">
                  <c:v>0.32082302929754097</c:v>
                </c:pt>
                <c:pt idx="4" formatCode="0%">
                  <c:v>0.28827689533536599</c:v>
                </c:pt>
                <c:pt idx="6" formatCode="0%">
                  <c:v>0.40191309829726701</c:v>
                </c:pt>
                <c:pt idx="7" formatCode="0%">
                  <c:v>0.24793575148039801</c:v>
                </c:pt>
                <c:pt idx="9" formatCode="0%">
                  <c:v>0.30266099658036699</c:v>
                </c:pt>
                <c:pt idx="10" formatCode="0%">
                  <c:v>0.33552625094122901</c:v>
                </c:pt>
              </c:numCache>
            </c:numRef>
          </c:val>
          <c:extLst>
            <c:ext xmlns:c16="http://schemas.microsoft.com/office/drawing/2014/chart" uri="{C3380CC4-5D6E-409C-BE32-E72D297353CC}">
              <c16:uniqueId val="{0000000A-D414-4BD3-B6AB-C08E5FBFF926}"/>
            </c:ext>
          </c:extLst>
        </c:ser>
        <c:ser>
          <c:idx val="4"/>
          <c:order val="2"/>
          <c:tx>
            <c:strRef>
              <c:f>Sheet1!$A$4</c:f>
              <c:strCache>
                <c:ptCount val="1"/>
                <c:pt idx="0">
                  <c:v>Не знаю\Отказ</c:v>
                </c:pt>
              </c:strCache>
            </c:strRef>
          </c:tx>
          <c:spPr>
            <a:solidFill>
              <a:srgbClr val="AEADB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Sheet1!$B$1:$L$1</c:f>
              <c:strCache>
                <c:ptCount val="11"/>
                <c:pt idx="0">
                  <c:v>Все респонденты</c:v>
                </c:pt>
                <c:pt idx="2">
                  <c:v>18-35 лет</c:v>
                </c:pt>
                <c:pt idx="3">
                  <c:v>36-55 лет</c:v>
                </c:pt>
                <c:pt idx="4">
                  <c:v>56+ лет</c:v>
                </c:pt>
                <c:pt idx="6">
                  <c:v>Мужской</c:v>
                </c:pt>
                <c:pt idx="7">
                  <c:v>Женский</c:v>
                </c:pt>
                <c:pt idx="9">
                  <c:v>Город</c:v>
                </c:pt>
                <c:pt idx="10">
                  <c:v>Село</c:v>
                </c:pt>
              </c:strCache>
            </c:strRef>
          </c:cat>
          <c:val>
            <c:numRef>
              <c:f>Sheet1!$B$4:$L$4</c:f>
              <c:numCache>
                <c:formatCode>General</c:formatCode>
                <c:ptCount val="11"/>
                <c:pt idx="0" formatCode="0%">
                  <c:v>5.9867144120067502E-2</c:v>
                </c:pt>
                <c:pt idx="2" formatCode="0%">
                  <c:v>4.74999098561594E-2</c:v>
                </c:pt>
                <c:pt idx="3" formatCode="0%">
                  <c:v>7.1869126370795205E-2</c:v>
                </c:pt>
                <c:pt idx="4" formatCode="0%">
                  <c:v>7.2992813059750597E-2</c:v>
                </c:pt>
                <c:pt idx="6" formatCode="0%">
                  <c:v>6.7394226143371802E-2</c:v>
                </c:pt>
                <c:pt idx="7" formatCode="0%">
                  <c:v>5.2744947435570101E-2</c:v>
                </c:pt>
                <c:pt idx="9" formatCode="0%">
                  <c:v>5.47252583780381E-2</c:v>
                </c:pt>
                <c:pt idx="10" formatCode="0%">
                  <c:v>6.3117838292396894E-2</c:v>
                </c:pt>
              </c:numCache>
            </c:numRef>
          </c:val>
          <c:extLst>
            <c:ext xmlns:c16="http://schemas.microsoft.com/office/drawing/2014/chart" uri="{C3380CC4-5D6E-409C-BE32-E72D297353CC}">
              <c16:uniqueId val="{0000000B-D414-4BD3-B6AB-C08E5FBFF926}"/>
            </c:ext>
          </c:extLst>
        </c:ser>
        <c:dLbls>
          <c:showLegendKey val="0"/>
          <c:showVal val="0"/>
          <c:showCatName val="0"/>
          <c:showSerName val="0"/>
          <c:showPercent val="0"/>
          <c:showBubbleSize val="0"/>
        </c:dLbls>
        <c:gapWidth val="26"/>
        <c:overlap val="100"/>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0"/>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1"/>
        <c:lblAlgn val="ctr"/>
        <c:lblOffset val="100"/>
        <c:noMultiLvlLbl val="0"/>
      </c:catAx>
      <c:valAx>
        <c:axId val="-551953568"/>
        <c:scaling>
          <c:orientation val="minMax"/>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Trebuchet MS" panose="020B0603020202020204" charset="0"/>
                <a:cs typeface="Trebuchet MS" panose="020B0603020202020204" charset="0"/>
              </a:defRPr>
            </a:pPr>
            <a:endParaRPr lang="ru-RU"/>
          </a:p>
        </c:txPr>
        <c:crossAx val="-551958192"/>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ayout>
        <c:manualLayout>
          <c:xMode val="edge"/>
          <c:yMode val="edge"/>
          <c:x val="8.3094171423650096E-2"/>
          <c:y val="0.90216948229545502"/>
          <c:w val="0.833811535508868"/>
          <c:h val="9.7830517704545497E-2"/>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mn-lt"/>
          <a:cs typeface="Times New Roman" panose="02020603050405020304" pitchFamily="18" charset="0"/>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23625664951"/>
          <c:y val="9.5179834074141502E-4"/>
          <c:w val="0.78720954037973101"/>
          <c:h val="0.83490554472864198"/>
        </c:manualLayout>
      </c:layout>
      <c:barChart>
        <c:barDir val="bar"/>
        <c:grouping val="percentStacked"/>
        <c:varyColors val="0"/>
        <c:ser>
          <c:idx val="0"/>
          <c:order val="0"/>
          <c:tx>
            <c:strRef>
              <c:f>Sheet1!$A$2</c:f>
              <c:strCache>
                <c:ptCount val="1"/>
                <c:pt idx="0">
                  <c:v>Да, должно быть больше женщин в кыргызской политике </c:v>
                </c:pt>
              </c:strCache>
            </c:strRef>
          </c:tx>
          <c:spPr>
            <a:solidFill>
              <a:schemeClr val="accent2"/>
            </a:solidFill>
            <a:ln>
              <a:noFill/>
            </a:ln>
            <a:effectLst/>
          </c:spPr>
          <c:invertIfNegative val="0"/>
          <c:dLbls>
            <c:dLbl>
              <c:idx val="0"/>
              <c:layout>
                <c:manualLayout>
                  <c:x val="2.1841599694869701E-3"/>
                  <c:y val="5.638983648811890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35-4720-A632-935DE40194FF}"/>
                </c:ext>
              </c:extLst>
            </c:dLbl>
            <c:dLbl>
              <c:idx val="1"/>
              <c:layout>
                <c:manualLayout>
                  <c:x val="3.2341723801917899E-3"/>
                  <c:y val="-1.7501414015703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35-4720-A632-935DE40194FF}"/>
                </c:ext>
              </c:extLst>
            </c:dLbl>
            <c:dLbl>
              <c:idx val="2"/>
              <c:layout>
                <c:manualLayout>
                  <c:x val="7.9088910675962198E-3"/>
                  <c:y val="2.39655922029917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35-4720-A632-935DE40194FF}"/>
                </c:ext>
              </c:extLst>
            </c:dLbl>
            <c:dLbl>
              <c:idx val="3"/>
              <c:layout>
                <c:manualLayout>
                  <c:x val="1.636701732638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35-4720-A632-935DE40194FF}"/>
                </c:ext>
              </c:extLst>
            </c:dLbl>
            <c:dLbl>
              <c:idx val="4"/>
              <c:layout>
                <c:manualLayout>
                  <c:x val="6.23295675886248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35-4720-A632-935DE40194FF}"/>
                </c:ext>
              </c:extLst>
            </c:dLbl>
            <c:dLbl>
              <c:idx val="5"/>
              <c:layout>
                <c:manualLayout>
                  <c:x val="4.8316430277450901E-3"/>
                  <c:y val="-2.72912949779301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35-4720-A632-935DE40194FF}"/>
                </c:ext>
              </c:extLst>
            </c:dLbl>
            <c:dLbl>
              <c:idx val="6"/>
              <c:layout>
                <c:manualLayout>
                  <c:x val="4.6747186874044298E-3"/>
                  <c:y val="-1.9764543067908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35-4720-A632-935DE40194FF}"/>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2"/>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Sheet1!$B$2:$L$2</c:f>
              <c:numCache>
                <c:formatCode>General</c:formatCode>
                <c:ptCount val="11"/>
                <c:pt idx="0" formatCode="0%">
                  <c:v>0.30479732618258099</c:v>
                </c:pt>
                <c:pt idx="2" formatCode="0%">
                  <c:v>0.31606327966716702</c:v>
                </c:pt>
                <c:pt idx="3" formatCode="0%">
                  <c:v>0.27023214356098701</c:v>
                </c:pt>
                <c:pt idx="4" formatCode="0%">
                  <c:v>0.33664491598247298</c:v>
                </c:pt>
                <c:pt idx="6" formatCode="0%">
                  <c:v>0.224930085178909</c:v>
                </c:pt>
                <c:pt idx="7" formatCode="0%">
                  <c:v>0.38036847012855701</c:v>
                </c:pt>
                <c:pt idx="9" formatCode="0%">
                  <c:v>0.33179620391902298</c:v>
                </c:pt>
                <c:pt idx="10" formatCode="0%">
                  <c:v>0.287728667149592</c:v>
                </c:pt>
              </c:numCache>
            </c:numRef>
          </c:val>
          <c:extLst>
            <c:ext xmlns:c16="http://schemas.microsoft.com/office/drawing/2014/chart" uri="{C3380CC4-5D6E-409C-BE32-E72D297353CC}">
              <c16:uniqueId val="{00000007-E235-4720-A632-935DE40194FF}"/>
            </c:ext>
          </c:extLst>
        </c:ser>
        <c:ser>
          <c:idx val="1"/>
          <c:order val="1"/>
          <c:tx>
            <c:strRef>
              <c:f>Sheet1!$A$3</c:f>
              <c:strCache>
                <c:ptCount val="1"/>
                <c:pt idx="0">
                  <c:v>Должно быть столько же женщин в кыргызской политике сколько есть и сейчас </c:v>
                </c:pt>
              </c:strCache>
            </c:strRef>
          </c:tx>
          <c:spPr>
            <a:solidFill>
              <a:schemeClr val="accent4"/>
            </a:solidFill>
            <a:ln>
              <a:noFill/>
            </a:ln>
            <a:effectLst/>
          </c:spPr>
          <c:invertIfNegative val="0"/>
          <c:dLbls>
            <c:dLbl>
              <c:idx val="0"/>
              <c:layout>
                <c:manualLayout>
                  <c:x val="2.4353671301566601E-3"/>
                  <c:y val="-9.64679054009197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35-4720-A632-935DE40194FF}"/>
                </c:ext>
              </c:extLst>
            </c:dLbl>
            <c:dLbl>
              <c:idx val="5"/>
              <c:layout>
                <c:manualLayout>
                  <c:x val="-2.7848167047619199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35-4720-A632-935DE40194FF}"/>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Sheet1!$B$3:$L$3</c:f>
              <c:numCache>
                <c:formatCode>General</c:formatCode>
                <c:ptCount val="11"/>
                <c:pt idx="0" formatCode="0%">
                  <c:v>0.42595012966356299</c:v>
                </c:pt>
                <c:pt idx="2" formatCode="0%">
                  <c:v>0.41266048895084601</c:v>
                </c:pt>
                <c:pt idx="3" formatCode="0%">
                  <c:v>0.455711815992625</c:v>
                </c:pt>
                <c:pt idx="4" formatCode="0%">
                  <c:v>0.40879448546047598</c:v>
                </c:pt>
                <c:pt idx="6" formatCode="0%">
                  <c:v>0.47276388005855502</c:v>
                </c:pt>
                <c:pt idx="7" formatCode="0%">
                  <c:v>0.381654513272003</c:v>
                </c:pt>
                <c:pt idx="9" formatCode="0%">
                  <c:v>0.44480680705416797</c:v>
                </c:pt>
                <c:pt idx="10" formatCode="0%">
                  <c:v>0.41402896019803198</c:v>
                </c:pt>
              </c:numCache>
            </c:numRef>
          </c:val>
          <c:extLst>
            <c:ext xmlns:c16="http://schemas.microsoft.com/office/drawing/2014/chart" uri="{C3380CC4-5D6E-409C-BE32-E72D297353CC}">
              <c16:uniqueId val="{0000000A-E235-4720-A632-935DE40194FF}"/>
            </c:ext>
          </c:extLst>
        </c:ser>
        <c:ser>
          <c:idx val="2"/>
          <c:order val="2"/>
          <c:tx>
            <c:strRef>
              <c:f>Sheet1!$A$4</c:f>
              <c:strCache>
                <c:ptCount val="1"/>
                <c:pt idx="0">
                  <c:v>Нет, должно быть меньше женщин в кыргызской политике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2"/>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Sheet1!$B$4:$L$4</c:f>
              <c:numCache>
                <c:formatCode>General</c:formatCode>
                <c:ptCount val="11"/>
                <c:pt idx="0" formatCode="0%">
                  <c:v>0.229469475461828</c:v>
                </c:pt>
                <c:pt idx="2" formatCode="0%">
                  <c:v>0.230200076632538</c:v>
                </c:pt>
                <c:pt idx="3" formatCode="0%">
                  <c:v>0.23643661867690699</c:v>
                </c:pt>
                <c:pt idx="4" formatCode="0%">
                  <c:v>0.214465446154401</c:v>
                </c:pt>
                <c:pt idx="6" formatCode="0%">
                  <c:v>0.27045584936818601</c:v>
                </c:pt>
                <c:pt idx="7" formatCode="0%">
                  <c:v>0.19068777819299801</c:v>
                </c:pt>
                <c:pt idx="9" formatCode="0%">
                  <c:v>0.18559109850545499</c:v>
                </c:pt>
                <c:pt idx="10" formatCode="0%">
                  <c:v>0.25720933422560099</c:v>
                </c:pt>
              </c:numCache>
            </c:numRef>
          </c:val>
          <c:extLst>
            <c:ext xmlns:c16="http://schemas.microsoft.com/office/drawing/2014/chart" uri="{C3380CC4-5D6E-409C-BE32-E72D297353CC}">
              <c16:uniqueId val="{0000000B-E235-4720-A632-935DE40194FF}"/>
            </c:ext>
          </c:extLst>
        </c:ser>
        <c:ser>
          <c:idx val="4"/>
          <c:order val="3"/>
          <c:tx>
            <c:strRef>
              <c:f>Sheet1!$A$5</c:f>
              <c:strCache>
                <c:ptCount val="1"/>
                <c:pt idx="0">
                  <c:v>Не знаю/Отказ</c:v>
                </c:pt>
              </c:strCache>
            </c:strRef>
          </c:tx>
          <c:spPr>
            <a:solidFill>
              <a:srgbClr val="AEADB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Sheet1!$B$5:$L$5</c:f>
              <c:numCache>
                <c:formatCode>General</c:formatCode>
                <c:ptCount val="11"/>
                <c:pt idx="0" formatCode="0%">
                  <c:v>3.9783068692028099E-2</c:v>
                </c:pt>
                <c:pt idx="2" formatCode="0%">
                  <c:v>4.1076154749448E-2</c:v>
                </c:pt>
                <c:pt idx="3" formatCode="0%">
                  <c:v>3.7619421769480597E-2</c:v>
                </c:pt>
                <c:pt idx="4" formatCode="0%">
                  <c:v>4.0095152402649999E-2</c:v>
                </c:pt>
                <c:pt idx="6" formatCode="0%">
                  <c:v>3.1850185394349299E-2</c:v>
                </c:pt>
                <c:pt idx="7" formatCode="0%">
                  <c:v>4.7289238406441503E-2</c:v>
                </c:pt>
                <c:pt idx="9" formatCode="0%">
                  <c:v>3.78058905213541E-2</c:v>
                </c:pt>
                <c:pt idx="10" formatCode="0%">
                  <c:v>4.1033038426775803E-2</c:v>
                </c:pt>
              </c:numCache>
            </c:numRef>
          </c:val>
          <c:extLst>
            <c:ext xmlns:c16="http://schemas.microsoft.com/office/drawing/2014/chart" uri="{C3380CC4-5D6E-409C-BE32-E72D297353CC}">
              <c16:uniqueId val="{0000000C-E235-4720-A632-935DE40194FF}"/>
            </c:ext>
          </c:extLst>
        </c:ser>
        <c:dLbls>
          <c:showLegendKey val="0"/>
          <c:showVal val="0"/>
          <c:showCatName val="0"/>
          <c:showSerName val="0"/>
          <c:showPercent val="0"/>
          <c:showBubbleSize val="0"/>
        </c:dLbls>
        <c:gapWidth val="26"/>
        <c:overlap val="100"/>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0"/>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1"/>
        <c:lblAlgn val="ctr"/>
        <c:lblOffset val="100"/>
        <c:noMultiLvlLbl val="0"/>
      </c:catAx>
      <c:valAx>
        <c:axId val="-551953568"/>
        <c:scaling>
          <c:orientation val="minMax"/>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200" b="0" i="0" u="none" strike="noStrike" kern="1200" baseline="0">
                <a:solidFill>
                  <a:schemeClr val="tx1"/>
                </a:solidFill>
                <a:latin typeface="Trebuchet MS" panose="020B0603020202020204" charset="0"/>
                <a:ea typeface="Trebuchet MS" panose="020B0603020202020204" charset="0"/>
                <a:cs typeface="Trebuchet MS" panose="020B0603020202020204" charset="0"/>
              </a:defRPr>
            </a:pPr>
            <a:endParaRPr lang="ru-RU"/>
          </a:p>
        </c:txPr>
        <c:crossAx val="-551958192"/>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ayout>
        <c:manualLayout>
          <c:xMode val="edge"/>
          <c:yMode val="edge"/>
          <c:x val="8.3094171423650096E-2"/>
          <c:y val="0.88533510146230299"/>
          <c:w val="0.833811535508868"/>
          <c:h val="0.114664898537697"/>
        </c:manualLayout>
      </c:layout>
      <c:overlay val="0"/>
      <c:spPr>
        <a:noFill/>
        <a:ln>
          <a:noFill/>
        </a:ln>
        <a:effectLst/>
      </c:spPr>
      <c:txPr>
        <a:bodyPr rot="0" spcFirstLastPara="1" vertOverflow="ellipsis" vert="horz" wrap="square" anchor="ctr" anchorCtr="1"/>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mn-lt"/>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95297877562196"/>
          <c:y val="5.4940106801999403E-3"/>
          <c:w val="0.58197006764815995"/>
          <c:h val="0.91066351373417898"/>
        </c:manualLayout>
      </c:layout>
      <c:barChart>
        <c:barDir val="bar"/>
        <c:grouping val="clustered"/>
        <c:varyColors val="0"/>
        <c:ser>
          <c:idx val="1"/>
          <c:order val="0"/>
          <c:tx>
            <c:strRef>
              <c:f>Sheet1!$B$1</c:f>
              <c:strCache>
                <c:ptCount val="1"/>
                <c:pt idx="0">
                  <c:v>Все респонденты (n=457)</c:v>
                </c:pt>
              </c:strCache>
            </c:strRef>
          </c:tx>
          <c:spPr>
            <a:solidFill>
              <a:srgbClr val="0C2340"/>
            </a:solidFill>
            <a:ln>
              <a:noFill/>
            </a:ln>
            <a:effectLst/>
          </c:spPr>
          <c:invertIfNegative val="0"/>
          <c:dPt>
            <c:idx val="3"/>
            <c:invertIfNegative val="0"/>
            <c:bubble3D val="0"/>
            <c:extLst>
              <c:ext xmlns:c16="http://schemas.microsoft.com/office/drawing/2014/chart" uri="{C3380CC4-5D6E-409C-BE32-E72D297353CC}">
                <c16:uniqueId val="{00000000-C5E5-403D-A957-F3DFD86DA2E2}"/>
              </c:ext>
            </c:extLst>
          </c:dPt>
          <c:dPt>
            <c:idx val="4"/>
            <c:invertIfNegative val="0"/>
            <c:bubble3D val="0"/>
            <c:extLst>
              <c:ext xmlns:c16="http://schemas.microsoft.com/office/drawing/2014/chart" uri="{C3380CC4-5D6E-409C-BE32-E72D297353CC}">
                <c16:uniqueId val="{00000001-C5E5-403D-A957-F3DFD86DA2E2}"/>
              </c:ext>
            </c:extLst>
          </c:dPt>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Женщины могут решать проблемы, относящиеся к правам женщин более эффективно </c:v>
                </c:pt>
                <c:pt idx="1">
                  <c:v>Женщины в большинстве своём более уравновешенные и разумные, нежели мужчины</c:v>
                </c:pt>
                <c:pt idx="2">
                  <c:v>Больше женщин в политике поможет расширить права и возможности молодых женщин быть более политически и социально активными</c:v>
                </c:pt>
                <c:pt idx="3">
                  <c:v>Равноценная представленность полов очень важна</c:v>
                </c:pt>
                <c:pt idx="4">
                  <c:v>Состав правительства должен быть похож на состав всего населения</c:v>
                </c:pt>
              </c:strCache>
            </c:strRef>
          </c:cat>
          <c:val>
            <c:numRef>
              <c:f>Sheet1!$B$2:$B$6</c:f>
              <c:numCache>
                <c:formatCode>0%</c:formatCode>
                <c:ptCount val="5"/>
                <c:pt idx="0">
                  <c:v>0.57143233510472002</c:v>
                </c:pt>
                <c:pt idx="1">
                  <c:v>0.52803887777430403</c:v>
                </c:pt>
                <c:pt idx="2">
                  <c:v>0.51704016255079699</c:v>
                </c:pt>
                <c:pt idx="3">
                  <c:v>0.327215883088466</c:v>
                </c:pt>
                <c:pt idx="4">
                  <c:v>0.16695816817755599</c:v>
                </c:pt>
              </c:numCache>
            </c:numRef>
          </c:val>
          <c:extLst>
            <c:ext xmlns:c16="http://schemas.microsoft.com/office/drawing/2014/chart" uri="{C3380CC4-5D6E-409C-BE32-E72D297353CC}">
              <c16:uniqueId val="{00000002-C5E5-403D-A957-F3DFD86DA2E2}"/>
            </c:ext>
          </c:extLst>
        </c:ser>
        <c:ser>
          <c:idx val="0"/>
          <c:order val="1"/>
          <c:tx>
            <c:strRef>
              <c:f>Sheet1!$C$1</c:f>
              <c:strCache>
                <c:ptCount val="1"/>
                <c:pt idx="0">
                  <c:v>Муж n=164)</c:v>
                </c:pt>
              </c:strCache>
            </c:strRef>
          </c:tx>
          <c:spPr>
            <a:solidFill>
              <a:srgbClr val="08A7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Женщины могут решать проблемы, относящиеся к правам женщин более эффективно </c:v>
                </c:pt>
                <c:pt idx="1">
                  <c:v>Женщины в большинстве своём более уравновешенные и разумные, нежели мужчины</c:v>
                </c:pt>
                <c:pt idx="2">
                  <c:v>Больше женщин в политике поможет расширить права и возможности молодых женщин быть более политически и социально активными</c:v>
                </c:pt>
                <c:pt idx="3">
                  <c:v>Равноценная представленность полов очень важна</c:v>
                </c:pt>
                <c:pt idx="4">
                  <c:v>Состав правительства должен быть похож на состав всего населения</c:v>
                </c:pt>
              </c:strCache>
            </c:strRef>
          </c:cat>
          <c:val>
            <c:numRef>
              <c:f>Sheet1!$C$2:$C$6</c:f>
              <c:numCache>
                <c:formatCode>0%</c:formatCode>
                <c:ptCount val="5"/>
                <c:pt idx="1">
                  <c:v>0.443232116724739</c:v>
                </c:pt>
                <c:pt idx="2">
                  <c:v>0.48714063588850198</c:v>
                </c:pt>
                <c:pt idx="3">
                  <c:v>0.37691962543553997</c:v>
                </c:pt>
                <c:pt idx="4">
                  <c:v>0.16108257839721299</c:v>
                </c:pt>
              </c:numCache>
            </c:numRef>
          </c:val>
          <c:extLst>
            <c:ext xmlns:c16="http://schemas.microsoft.com/office/drawing/2014/chart" uri="{C3380CC4-5D6E-409C-BE32-E72D297353CC}">
              <c16:uniqueId val="{00000003-C5E5-403D-A957-F3DFD86DA2E2}"/>
            </c:ext>
          </c:extLst>
        </c:ser>
        <c:ser>
          <c:idx val="2"/>
          <c:order val="2"/>
          <c:tx>
            <c:strRef>
              <c:f>Sheet1!$D$1</c:f>
              <c:strCache>
                <c:ptCount val="1"/>
                <c:pt idx="0">
                  <c:v>Жен (n=293)</c:v>
                </c:pt>
              </c:strCache>
            </c:strRef>
          </c:tx>
          <c:spPr>
            <a:solidFill>
              <a:srgbClr val="08A7C0">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Женщины могут решать проблемы, относящиеся к правам женщин более эффективно </c:v>
                </c:pt>
                <c:pt idx="1">
                  <c:v>Женщины в большинстве своём более уравновешенные и разумные, нежели мужчины</c:v>
                </c:pt>
                <c:pt idx="2">
                  <c:v>Больше женщин в политике поможет расширить права и возможности молодых женщин быть более политически и социально активными</c:v>
                </c:pt>
                <c:pt idx="3">
                  <c:v>Равноценная представленность полов очень важна</c:v>
                </c:pt>
                <c:pt idx="4">
                  <c:v>Состав правительства должен быть похож на состав всего населения</c:v>
                </c:pt>
              </c:strCache>
            </c:strRef>
          </c:cat>
          <c:val>
            <c:numRef>
              <c:f>Sheet1!$D$2:$D$6</c:f>
              <c:numCache>
                <c:formatCode>0%</c:formatCode>
                <c:ptCount val="5"/>
                <c:pt idx="0">
                  <c:v>0.62479006825938599</c:v>
                </c:pt>
                <c:pt idx="1">
                  <c:v>0.57550750853242305</c:v>
                </c:pt>
                <c:pt idx="2">
                  <c:v>0.53377573378839605</c:v>
                </c:pt>
                <c:pt idx="3">
                  <c:v>0.299395358361775</c:v>
                </c:pt>
                <c:pt idx="4">
                  <c:v>0.170246894197952</c:v>
                </c:pt>
              </c:numCache>
            </c:numRef>
          </c:val>
          <c:extLst>
            <c:ext xmlns:c16="http://schemas.microsoft.com/office/drawing/2014/chart" uri="{C3380CC4-5D6E-409C-BE32-E72D297353CC}">
              <c16:uniqueId val="{00000004-C5E5-403D-A957-F3DFD86DA2E2}"/>
            </c:ext>
          </c:extLst>
        </c:ser>
        <c:dLbls>
          <c:showLegendKey val="0"/>
          <c:showVal val="1"/>
          <c:showCatName val="0"/>
          <c:showSerName val="0"/>
          <c:showPercent val="0"/>
          <c:showBubbleSize val="0"/>
        </c:dLbls>
        <c:gapWidth val="26"/>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3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0"/>
        <c:lblAlgn val="ctr"/>
        <c:lblOffset val="100"/>
        <c:noMultiLvlLbl val="0"/>
      </c:catAx>
      <c:valAx>
        <c:axId val="-551953568"/>
        <c:scaling>
          <c:orientation val="minMax"/>
          <c:max val="1"/>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8192"/>
        <c:crosses val="max"/>
        <c:crossBetween val="between"/>
      </c:valAx>
      <c:spPr>
        <a:noFill/>
        <a:ln>
          <a:noFill/>
        </a:ln>
        <a:effectLst/>
      </c:spPr>
    </c:plotArea>
    <c:legend>
      <c:legendPos val="r"/>
      <c:layout>
        <c:manualLayout>
          <c:xMode val="edge"/>
          <c:yMode val="edge"/>
          <c:x val="0.74912221628340403"/>
          <c:y val="0.59085952823747201"/>
          <c:w val="0.24798739883226201"/>
          <c:h val="0.26935771682680798"/>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Trebuchet MS" panose="020B0603020202020204" charset="0"/>
          <a:cs typeface="Times New Roman" panose="02020603050405020304" pitchFamily="18" charset="0"/>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45003508858998"/>
          <c:y val="5.4940106801999403E-3"/>
          <c:w val="0.475897433213049"/>
          <c:h val="0.93174073705952498"/>
        </c:manualLayout>
      </c:layout>
      <c:barChart>
        <c:barDir val="bar"/>
        <c:grouping val="clustered"/>
        <c:varyColors val="0"/>
        <c:ser>
          <c:idx val="1"/>
          <c:order val="0"/>
          <c:tx>
            <c:strRef>
              <c:f>Sheet1!$B$1</c:f>
              <c:strCache>
                <c:ptCount val="1"/>
                <c:pt idx="0">
                  <c:v>Все респонденты</c:v>
                </c:pt>
              </c:strCache>
            </c:strRef>
          </c:tx>
          <c:spPr>
            <a:solidFill>
              <a:srgbClr val="0C2340"/>
            </a:solidFill>
            <a:ln>
              <a:noFill/>
            </a:ln>
            <a:effectLst/>
          </c:spPr>
          <c:invertIfNegative val="0"/>
          <c:dPt>
            <c:idx val="3"/>
            <c:invertIfNegative val="0"/>
            <c:bubble3D val="0"/>
            <c:extLst>
              <c:ext xmlns:c16="http://schemas.microsoft.com/office/drawing/2014/chart" uri="{C3380CC4-5D6E-409C-BE32-E72D297353CC}">
                <c16:uniqueId val="{00000000-43C3-4E41-805B-A7D15ED85573}"/>
              </c:ext>
            </c:extLst>
          </c:dPt>
          <c:dPt>
            <c:idx val="4"/>
            <c:invertIfNegative val="0"/>
            <c:bubble3D val="0"/>
            <c:extLst>
              <c:ext xmlns:c16="http://schemas.microsoft.com/office/drawing/2014/chart" uri="{C3380CC4-5D6E-409C-BE32-E72D297353CC}">
                <c16:uniqueId val="{00000001-43C3-4E41-805B-A7D15ED85573}"/>
              </c:ext>
            </c:extLst>
          </c:dPt>
          <c:dPt>
            <c:idx val="7"/>
            <c:invertIfNegative val="0"/>
            <c:bubble3D val="0"/>
            <c:extLst>
              <c:ext xmlns:c16="http://schemas.microsoft.com/office/drawing/2014/chart" uri="{C3380CC4-5D6E-409C-BE32-E72D297353CC}">
                <c16:uniqueId val="{00000002-43C3-4E41-805B-A7D15ED85573}"/>
              </c:ext>
            </c:extLst>
          </c:dPt>
          <c:dPt>
            <c:idx val="8"/>
            <c:invertIfNegative val="0"/>
            <c:bubble3D val="0"/>
            <c:extLst>
              <c:ext xmlns:c16="http://schemas.microsoft.com/office/drawing/2014/chart" uri="{C3380CC4-5D6E-409C-BE32-E72D297353CC}">
                <c16:uniqueId val="{00000003-43C3-4E41-805B-A7D15ED85573}"/>
              </c:ext>
            </c:extLst>
          </c:dPt>
          <c:dLbls>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Sheet1!$A$2:$A$11</c:f>
              <c:strCache>
                <c:ptCount val="10"/>
                <c:pt idx="0">
                  <c:v>Женщины заняты обязанностями по воспитанию детей </c:v>
                </c:pt>
                <c:pt idx="1">
                  <c:v>Женщинам не хватает поддержки/связей </c:v>
                </c:pt>
                <c:pt idx="2">
                  <c:v>Женщинам не хватает поддержки со стороны семьи </c:v>
                </c:pt>
                <c:pt idx="3">
                  <c:v>Женщинам не рекомендуется избираться из-за культурных норм </c:v>
                </c:pt>
                <c:pt idx="4">
                  <c:v>Даже когда женщины избираются на должность, их не выбирают </c:v>
                </c:pt>
                <c:pt idx="5">
                  <c:v>Женщинам не хватает поддержки политических партий, к которым они относятся </c:v>
                </c:pt>
                <c:pt idx="6">
                  <c:v>Женщинам не хватает политического опыта </c:v>
                </c:pt>
                <c:pt idx="7">
                  <c:v>Женщинам не хватает уверенности для участия  </c:v>
                </c:pt>
                <c:pt idx="8">
                  <c:v>Женщинам не хватает ресурсов, чтобы вести кампанию </c:v>
                </c:pt>
                <c:pt idx="9">
                  <c:v>Женщины боятся насильственных действий, если они будут участвовать в выборах   </c:v>
                </c:pt>
              </c:strCache>
            </c:strRef>
          </c:cat>
          <c:val>
            <c:numRef>
              <c:f>Sheet1!$B$2:$B$11</c:f>
              <c:numCache>
                <c:formatCode>0%</c:formatCode>
                <c:ptCount val="10"/>
                <c:pt idx="0">
                  <c:v>0.74146714687359305</c:v>
                </c:pt>
                <c:pt idx="1">
                  <c:v>0.65428249007401995</c:v>
                </c:pt>
                <c:pt idx="2">
                  <c:v>0.65394037651032999</c:v>
                </c:pt>
                <c:pt idx="3">
                  <c:v>0.63977082887426295</c:v>
                </c:pt>
                <c:pt idx="4">
                  <c:v>0.61472027772117699</c:v>
                </c:pt>
                <c:pt idx="5">
                  <c:v>0.60988197446338699</c:v>
                </c:pt>
                <c:pt idx="6">
                  <c:v>0.59970117998927097</c:v>
                </c:pt>
                <c:pt idx="7">
                  <c:v>0.59597644510032999</c:v>
                </c:pt>
                <c:pt idx="8">
                  <c:v>0.54089961944383902</c:v>
                </c:pt>
                <c:pt idx="9">
                  <c:v>0.50615702462192003</c:v>
                </c:pt>
              </c:numCache>
            </c:numRef>
          </c:val>
          <c:extLst>
            <c:ext xmlns:c16="http://schemas.microsoft.com/office/drawing/2014/chart" uri="{C3380CC4-5D6E-409C-BE32-E72D297353CC}">
              <c16:uniqueId val="{00000004-43C3-4E41-805B-A7D15ED85573}"/>
            </c:ext>
          </c:extLst>
        </c:ser>
        <c:ser>
          <c:idx val="0"/>
          <c:order val="1"/>
          <c:tx>
            <c:strRef>
              <c:f>Sheet1!$C$1</c:f>
              <c:strCache>
                <c:ptCount val="1"/>
                <c:pt idx="0">
                  <c:v>Мужской</c:v>
                </c:pt>
              </c:strCache>
            </c:strRef>
          </c:tx>
          <c:spPr>
            <a:solidFill>
              <a:srgbClr val="08A7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Sheet1!$A$2:$A$11</c:f>
              <c:strCache>
                <c:ptCount val="10"/>
                <c:pt idx="0">
                  <c:v>Женщины заняты обязанностями по воспитанию детей </c:v>
                </c:pt>
                <c:pt idx="1">
                  <c:v>Женщинам не хватает поддержки/связей </c:v>
                </c:pt>
                <c:pt idx="2">
                  <c:v>Женщинам не хватает поддержки со стороны семьи </c:v>
                </c:pt>
                <c:pt idx="3">
                  <c:v>Женщинам не рекомендуется избираться из-за культурных норм </c:v>
                </c:pt>
                <c:pt idx="4">
                  <c:v>Даже когда женщины избираются на должность, их не выбирают </c:v>
                </c:pt>
                <c:pt idx="5">
                  <c:v>Женщинам не хватает поддержки политических партий, к которым они относятся </c:v>
                </c:pt>
                <c:pt idx="6">
                  <c:v>Женщинам не хватает политического опыта </c:v>
                </c:pt>
                <c:pt idx="7">
                  <c:v>Женщинам не хватает уверенности для участия  </c:v>
                </c:pt>
                <c:pt idx="8">
                  <c:v>Женщинам не хватает ресурсов, чтобы вести кампанию </c:v>
                </c:pt>
                <c:pt idx="9">
                  <c:v>Женщины боятся насильственных действий, если они будут участвовать в выборах   </c:v>
                </c:pt>
              </c:strCache>
            </c:strRef>
          </c:cat>
          <c:val>
            <c:numRef>
              <c:f>Sheet1!$C$2:$C$11</c:f>
              <c:numCache>
                <c:formatCode>0%</c:formatCode>
                <c:ptCount val="10"/>
                <c:pt idx="0">
                  <c:v>0.77741018868836498</c:v>
                </c:pt>
                <c:pt idx="1">
                  <c:v>0.65551436455980105</c:v>
                </c:pt>
                <c:pt idx="2">
                  <c:v>0.67938554586909305</c:v>
                </c:pt>
                <c:pt idx="3">
                  <c:v>0.62667071172618005</c:v>
                </c:pt>
                <c:pt idx="4">
                  <c:v>0.60165209424848398</c:v>
                </c:pt>
                <c:pt idx="5">
                  <c:v>0.61447564751486605</c:v>
                </c:pt>
                <c:pt idx="6">
                  <c:v>0.57885128188528701</c:v>
                </c:pt>
                <c:pt idx="7">
                  <c:v>0.61373837657302699</c:v>
                </c:pt>
                <c:pt idx="8">
                  <c:v>0.53344829595570098</c:v>
                </c:pt>
                <c:pt idx="9">
                  <c:v>0.54921804360524995</c:v>
                </c:pt>
              </c:numCache>
            </c:numRef>
          </c:val>
          <c:extLst>
            <c:ext xmlns:c16="http://schemas.microsoft.com/office/drawing/2014/chart" uri="{C3380CC4-5D6E-409C-BE32-E72D297353CC}">
              <c16:uniqueId val="{00000005-43C3-4E41-805B-A7D15ED85573}"/>
            </c:ext>
          </c:extLst>
        </c:ser>
        <c:ser>
          <c:idx val="2"/>
          <c:order val="2"/>
          <c:tx>
            <c:strRef>
              <c:f>Sheet1!$D$1</c:f>
              <c:strCache>
                <c:ptCount val="1"/>
                <c:pt idx="0">
                  <c:v>Женский</c:v>
                </c:pt>
              </c:strCache>
            </c:strRef>
          </c:tx>
          <c:spPr>
            <a:solidFill>
              <a:srgbClr val="08A7C0">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Sheet1!$A$2:$A$11</c:f>
              <c:strCache>
                <c:ptCount val="10"/>
                <c:pt idx="0">
                  <c:v>Женщины заняты обязанностями по воспитанию детей </c:v>
                </c:pt>
                <c:pt idx="1">
                  <c:v>Женщинам не хватает поддержки/связей </c:v>
                </c:pt>
                <c:pt idx="2">
                  <c:v>Женщинам не хватает поддержки со стороны семьи </c:v>
                </c:pt>
                <c:pt idx="3">
                  <c:v>Женщинам не рекомендуется избираться из-за культурных норм </c:v>
                </c:pt>
                <c:pt idx="4">
                  <c:v>Даже когда женщины избираются на должность, их не выбирают </c:v>
                </c:pt>
                <c:pt idx="5">
                  <c:v>Женщинам не хватает поддержки политических партий, к которым они относятся </c:v>
                </c:pt>
                <c:pt idx="6">
                  <c:v>Женщинам не хватает политического опыта </c:v>
                </c:pt>
                <c:pt idx="7">
                  <c:v>Женщинам не хватает уверенности для участия  </c:v>
                </c:pt>
                <c:pt idx="8">
                  <c:v>Женщинам не хватает ресурсов, чтобы вести кампанию </c:v>
                </c:pt>
                <c:pt idx="9">
                  <c:v>Женщины боятся насильственных действий, если они будут участвовать в выборах   </c:v>
                </c:pt>
              </c:strCache>
            </c:strRef>
          </c:cat>
          <c:val>
            <c:numRef>
              <c:f>Sheet1!$D$2:$D$11</c:f>
              <c:numCache>
                <c:formatCode>0%</c:formatCode>
                <c:ptCount val="10"/>
                <c:pt idx="0">
                  <c:v>0.70745749845321604</c:v>
                </c:pt>
                <c:pt idx="1">
                  <c:v>0.65311687870547197</c:v>
                </c:pt>
                <c:pt idx="2">
                  <c:v>0.629863914970204</c:v>
                </c:pt>
                <c:pt idx="3">
                  <c:v>0.65216628446113301</c:v>
                </c:pt>
                <c:pt idx="4">
                  <c:v>0.62708551736031704</c:v>
                </c:pt>
                <c:pt idx="5">
                  <c:v>0.60553539728040595</c:v>
                </c:pt>
                <c:pt idx="6">
                  <c:v>0.61942955211123496</c:v>
                </c:pt>
                <c:pt idx="7">
                  <c:v>0.57916993640898795</c:v>
                </c:pt>
                <c:pt idx="8">
                  <c:v>0.54795013268097703</c:v>
                </c:pt>
                <c:pt idx="9">
                  <c:v>0.465412278426167</c:v>
                </c:pt>
              </c:numCache>
            </c:numRef>
          </c:val>
          <c:extLst>
            <c:ext xmlns:c16="http://schemas.microsoft.com/office/drawing/2014/chart" uri="{C3380CC4-5D6E-409C-BE32-E72D297353CC}">
              <c16:uniqueId val="{00000006-43C3-4E41-805B-A7D15ED85573}"/>
            </c:ext>
          </c:extLst>
        </c:ser>
        <c:dLbls>
          <c:showLegendKey val="0"/>
          <c:showVal val="1"/>
          <c:showCatName val="0"/>
          <c:showSerName val="0"/>
          <c:showPercent val="0"/>
          <c:showBubbleSize val="0"/>
        </c:dLbls>
        <c:gapWidth val="26"/>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3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0"/>
        <c:lblAlgn val="ctr"/>
        <c:lblOffset val="100"/>
        <c:noMultiLvlLbl val="0"/>
      </c:catAx>
      <c:valAx>
        <c:axId val="-551953568"/>
        <c:scaling>
          <c:orientation val="minMax"/>
          <c:max val="1"/>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8192"/>
        <c:crosses val="max"/>
        <c:crossBetween val="between"/>
      </c:valAx>
      <c:spPr>
        <a:noFill/>
        <a:ln>
          <a:noFill/>
        </a:ln>
        <a:effectLst/>
      </c:spPr>
    </c:plotArea>
    <c:legend>
      <c:legendPos val="r"/>
      <c:layout>
        <c:manualLayout>
          <c:xMode val="edge"/>
          <c:yMode val="edge"/>
          <c:x val="0.82974197985138598"/>
          <c:y val="0.59785109161935701"/>
          <c:w val="0.17025802014861399"/>
          <c:h val="0.26821630186670298"/>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Trebuchet MS" panose="020B0603020202020204" charset="0"/>
          <a:cs typeface="Times New Roman" panose="02020603050405020304" pitchFamily="18" charset="0"/>
        </a:defRPr>
      </a:pPr>
      <a:endParaRPr lang="ru-RU"/>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5123767124599"/>
          <c:y val="3.1329633700076097E-2"/>
          <c:w val="0.78720954037973101"/>
          <c:h val="0.80959072807091703"/>
        </c:manualLayout>
      </c:layout>
      <c:barChart>
        <c:barDir val="bar"/>
        <c:grouping val="percentStacked"/>
        <c:varyColors val="0"/>
        <c:ser>
          <c:idx val="0"/>
          <c:order val="0"/>
          <c:tx>
            <c:strRef>
              <c:f>Sheet1!$A$2</c:f>
              <c:strCache>
                <c:ptCount val="1"/>
                <c:pt idx="0">
                  <c:v>Муж</c:v>
                </c:pt>
              </c:strCache>
            </c:strRef>
          </c:tx>
          <c:spPr>
            <a:solidFill>
              <a:schemeClr val="accent2"/>
            </a:solidFill>
            <a:ln>
              <a:noFill/>
            </a:ln>
            <a:effectLst/>
          </c:spPr>
          <c:invertIfNegative val="0"/>
          <c:dLbls>
            <c:dLbl>
              <c:idx val="0"/>
              <c:layout>
                <c:manualLayout>
                  <c:x val="2.1841599694869701E-3"/>
                  <c:y val="5.6389836488118903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11-4CAD-9572-C502D8A64D74}"/>
                </c:ext>
              </c:extLst>
            </c:dLbl>
            <c:dLbl>
              <c:idx val="1"/>
              <c:layout>
                <c:manualLayout>
                  <c:x val="3.2341723801917899E-3"/>
                  <c:y val="-1.7501414015703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1-4CAD-9572-C502D8A64D74}"/>
                </c:ext>
              </c:extLst>
            </c:dLbl>
            <c:dLbl>
              <c:idx val="2"/>
              <c:layout>
                <c:manualLayout>
                  <c:x val="7.9088910675962198E-3"/>
                  <c:y val="2.39655922029917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11-4CAD-9572-C502D8A64D74}"/>
                </c:ext>
              </c:extLst>
            </c:dLbl>
            <c:dLbl>
              <c:idx val="3"/>
              <c:layout>
                <c:manualLayout>
                  <c:x val="1.6367017326384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11-4CAD-9572-C502D8A64D74}"/>
                </c:ext>
              </c:extLst>
            </c:dLbl>
            <c:dLbl>
              <c:idx val="4"/>
              <c:layout>
                <c:manualLayout>
                  <c:x val="6.232956758862480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11-4CAD-9572-C502D8A64D74}"/>
                </c:ext>
              </c:extLst>
            </c:dLbl>
            <c:dLbl>
              <c:idx val="5"/>
              <c:layout>
                <c:manualLayout>
                  <c:x val="4.8316430277450901E-3"/>
                  <c:y val="-2.72912949779301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11-4CAD-9572-C502D8A64D74}"/>
                </c:ext>
              </c:extLst>
            </c:dLbl>
            <c:dLbl>
              <c:idx val="6"/>
              <c:layout>
                <c:manualLayout>
                  <c:x val="4.6747186874044298E-3"/>
                  <c:y val="-1.9764543067908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11-4CAD-9572-C502D8A64D74}"/>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2"/>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Sheet1!$B$2:$L$2</c:f>
              <c:numCache>
                <c:formatCode>General</c:formatCode>
                <c:ptCount val="11"/>
                <c:pt idx="0" formatCode="0%">
                  <c:v>0.43976595229955101</c:v>
                </c:pt>
                <c:pt idx="2" formatCode="0%">
                  <c:v>0.43861400987337201</c:v>
                </c:pt>
                <c:pt idx="3" formatCode="0%">
                  <c:v>0.48517005918084399</c:v>
                </c:pt>
                <c:pt idx="4" formatCode="0%">
                  <c:v>0.35889920239449602</c:v>
                </c:pt>
                <c:pt idx="6" formatCode="0%">
                  <c:v>0.54859653020923904</c:v>
                </c:pt>
                <c:pt idx="7" formatCode="0%">
                  <c:v>0.33678942317969801</c:v>
                </c:pt>
                <c:pt idx="9" formatCode="0%">
                  <c:v>0.40886730682580302</c:v>
                </c:pt>
                <c:pt idx="10" formatCode="0%">
                  <c:v>0.45930003995019197</c:v>
                </c:pt>
              </c:numCache>
            </c:numRef>
          </c:val>
          <c:extLst>
            <c:ext xmlns:c16="http://schemas.microsoft.com/office/drawing/2014/chart" uri="{C3380CC4-5D6E-409C-BE32-E72D297353CC}">
              <c16:uniqueId val="{00000007-3E11-4CAD-9572-C502D8A64D74}"/>
            </c:ext>
          </c:extLst>
        </c:ser>
        <c:ser>
          <c:idx val="1"/>
          <c:order val="1"/>
          <c:tx>
            <c:strRef>
              <c:f>Sheet1!$A$3</c:f>
              <c:strCache>
                <c:ptCount val="1"/>
                <c:pt idx="0">
                  <c:v>Жен</c:v>
                </c:pt>
              </c:strCache>
            </c:strRef>
          </c:tx>
          <c:spPr>
            <a:solidFill>
              <a:schemeClr val="accent5"/>
            </a:solidFill>
            <a:ln>
              <a:noFill/>
            </a:ln>
            <a:effectLst/>
          </c:spPr>
          <c:invertIfNegative val="0"/>
          <c:dLbls>
            <c:dLbl>
              <c:idx val="0"/>
              <c:layout>
                <c:manualLayout>
                  <c:x val="2.4353671301566601E-3"/>
                  <c:y val="-9.64679054009197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11-4CAD-9572-C502D8A64D74}"/>
                </c:ext>
              </c:extLst>
            </c:dLbl>
            <c:dLbl>
              <c:idx val="5"/>
              <c:layout>
                <c:manualLayout>
                  <c:x val="-2.7848167047619199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11-4CAD-9572-C502D8A64D74}"/>
                </c:ext>
              </c:extLst>
            </c:dLbl>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Sheet1!$B$3:$L$3</c:f>
              <c:numCache>
                <c:formatCode>General</c:formatCode>
                <c:ptCount val="11"/>
                <c:pt idx="0" formatCode="0%">
                  <c:v>0.20665992486530199</c:v>
                </c:pt>
                <c:pt idx="2" formatCode="0%">
                  <c:v>0.21715325302218499</c:v>
                </c:pt>
                <c:pt idx="3" formatCode="0%">
                  <c:v>0.19115407269596299</c:v>
                </c:pt>
                <c:pt idx="4" formatCode="0%">
                  <c:v>0.205388797685954</c:v>
                </c:pt>
                <c:pt idx="6" formatCode="0%">
                  <c:v>0.101274357707083</c:v>
                </c:pt>
                <c:pt idx="7" formatCode="0%">
                  <c:v>0.30637675200818498</c:v>
                </c:pt>
                <c:pt idx="9" formatCode="0%">
                  <c:v>0.20045099807411301</c:v>
                </c:pt>
                <c:pt idx="10" formatCode="0%">
                  <c:v>0.210585201145084</c:v>
                </c:pt>
              </c:numCache>
            </c:numRef>
          </c:val>
          <c:extLst>
            <c:ext xmlns:c16="http://schemas.microsoft.com/office/drawing/2014/chart" uri="{C3380CC4-5D6E-409C-BE32-E72D297353CC}">
              <c16:uniqueId val="{0000000A-3E11-4CAD-9572-C502D8A64D74}"/>
            </c:ext>
          </c:extLst>
        </c:ser>
        <c:ser>
          <c:idx val="2"/>
          <c:order val="2"/>
          <c:tx>
            <c:strRef>
              <c:f>Sheet1!$A$4</c:f>
              <c:strCache>
                <c:ptCount val="1"/>
                <c:pt idx="0">
                  <c:v>Для меня нет разницы</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2"/>
                    </a:solidFill>
                    <a:latin typeface="Trebuchet MS" panose="020B0603020202020204" charset="0"/>
                    <a:ea typeface="Trebuchet MS" panose="020B0603020202020204" charset="0"/>
                    <a:cs typeface="Trebuchet MS" panose="020B0603020202020204"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Sheet1!$B$4:$L$4</c:f>
              <c:numCache>
                <c:formatCode>General</c:formatCode>
                <c:ptCount val="11"/>
                <c:pt idx="0" formatCode="0%">
                  <c:v>0.34293637567239799</c:v>
                </c:pt>
                <c:pt idx="2" formatCode="0%">
                  <c:v>0.33664704349283198</c:v>
                </c:pt>
                <c:pt idx="3" formatCode="0%">
                  <c:v>0.31259964529552497</c:v>
                </c:pt>
                <c:pt idx="4" formatCode="0%">
                  <c:v>0.41715755566552298</c:v>
                </c:pt>
                <c:pt idx="6" formatCode="0%">
                  <c:v>0.34615659472294003</c:v>
                </c:pt>
                <c:pt idx="7" formatCode="0%">
                  <c:v>0.33988937374334799</c:v>
                </c:pt>
                <c:pt idx="9" formatCode="0%">
                  <c:v>0.38400950833639103</c:v>
                </c:pt>
                <c:pt idx="10" formatCode="0%">
                  <c:v>0.31696998908025598</c:v>
                </c:pt>
              </c:numCache>
            </c:numRef>
          </c:val>
          <c:extLst>
            <c:ext xmlns:c16="http://schemas.microsoft.com/office/drawing/2014/chart" uri="{C3380CC4-5D6E-409C-BE32-E72D297353CC}">
              <c16:uniqueId val="{0000000B-3E11-4CAD-9572-C502D8A64D74}"/>
            </c:ext>
          </c:extLst>
        </c:ser>
        <c:ser>
          <c:idx val="4"/>
          <c:order val="3"/>
          <c:tx>
            <c:strRef>
              <c:f>Sheet1!$A$5</c:f>
              <c:strCache>
                <c:ptCount val="1"/>
                <c:pt idx="0">
                  <c:v>Не знаю/Отказ</c:v>
                </c:pt>
              </c:strCache>
            </c:strRef>
          </c:tx>
          <c:spPr>
            <a:solidFill>
              <a:srgbClr val="AEADB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Sheet1!$B$1:$L$1</c:f>
              <c:strCache>
                <c:ptCount val="11"/>
                <c:pt idx="0">
                  <c:v>Все респонденты</c:v>
                </c:pt>
                <c:pt idx="2">
                  <c:v>Возраст 18-35</c:v>
                </c:pt>
                <c:pt idx="3">
                  <c:v>Возраст 36-55</c:v>
                </c:pt>
                <c:pt idx="4">
                  <c:v>Возраст 56+</c:v>
                </c:pt>
                <c:pt idx="6">
                  <c:v>Муж</c:v>
                </c:pt>
                <c:pt idx="7">
                  <c:v>Жен</c:v>
                </c:pt>
                <c:pt idx="9">
                  <c:v>Город</c:v>
                </c:pt>
                <c:pt idx="10">
                  <c:v>Село</c:v>
                </c:pt>
              </c:strCache>
            </c:strRef>
          </c:cat>
          <c:val>
            <c:numRef>
              <c:f>Sheet1!$B$5:$L$5</c:f>
              <c:numCache>
                <c:formatCode>General</c:formatCode>
                <c:ptCount val="11"/>
                <c:pt idx="0" formatCode="0%">
                  <c:v>1.0637747162749799E-2</c:v>
                </c:pt>
                <c:pt idx="2" formatCode="0%">
                  <c:v>7.5856936116106503E-3</c:v>
                </c:pt>
                <c:pt idx="3" formatCode="0%">
                  <c:v>1.1076222827667299E-2</c:v>
                </c:pt>
                <c:pt idx="4" formatCode="0%">
                  <c:v>1.8554444254026501E-2</c:v>
                </c:pt>
                <c:pt idx="6" formatCode="0%">
                  <c:v>3.97251736073759E-3</c:v>
                </c:pt>
                <c:pt idx="7" formatCode="0%">
                  <c:v>1.6944451068769399E-2</c:v>
                </c:pt>
                <c:pt idx="9" formatCode="0%">
                  <c:v>6.6721867636925104E-3</c:v>
                </c:pt>
                <c:pt idx="10" formatCode="0%">
                  <c:v>1.31447698244684E-2</c:v>
                </c:pt>
              </c:numCache>
            </c:numRef>
          </c:val>
          <c:extLst>
            <c:ext xmlns:c16="http://schemas.microsoft.com/office/drawing/2014/chart" uri="{C3380CC4-5D6E-409C-BE32-E72D297353CC}">
              <c16:uniqueId val="{0000000C-3E11-4CAD-9572-C502D8A64D74}"/>
            </c:ext>
          </c:extLst>
        </c:ser>
        <c:dLbls>
          <c:showLegendKey val="0"/>
          <c:showVal val="0"/>
          <c:showCatName val="0"/>
          <c:showSerName val="0"/>
          <c:showPercent val="0"/>
          <c:showBubbleSize val="0"/>
        </c:dLbls>
        <c:gapWidth val="26"/>
        <c:overlap val="100"/>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0"/>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1"/>
        <c:lblAlgn val="ctr"/>
        <c:lblOffset val="100"/>
        <c:noMultiLvlLbl val="0"/>
      </c:catAx>
      <c:valAx>
        <c:axId val="-551953568"/>
        <c:scaling>
          <c:orientation val="minMax"/>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Trebuchet MS" panose="020B0603020202020204" charset="0"/>
                <a:cs typeface="Trebuchet MS" panose="020B0603020202020204" charset="0"/>
              </a:defRPr>
            </a:pPr>
            <a:endParaRPr lang="ru-RU"/>
          </a:p>
        </c:txPr>
        <c:crossAx val="-551958192"/>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ayout>
        <c:manualLayout>
          <c:xMode val="edge"/>
          <c:yMode val="edge"/>
          <c:x val="8.3094171423650096E-2"/>
          <c:y val="0.90216948229545502"/>
          <c:w val="0.833811535508868"/>
          <c:h val="9.7830517704545497E-2"/>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mn-lt"/>
          <a:cs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59721931126901"/>
          <c:y val="5.4940106801999403E-3"/>
          <c:w val="0.51455152301009999"/>
          <c:h val="0.91066351373417898"/>
        </c:manualLayout>
      </c:layout>
      <c:barChart>
        <c:barDir val="bar"/>
        <c:grouping val="clustered"/>
        <c:varyColors val="0"/>
        <c:ser>
          <c:idx val="1"/>
          <c:order val="0"/>
          <c:tx>
            <c:strRef>
              <c:f>Sheet1!$B$1</c:f>
              <c:strCache>
                <c:ptCount val="1"/>
                <c:pt idx="0">
                  <c:v>18-35 лет</c:v>
                </c:pt>
              </c:strCache>
            </c:strRef>
          </c:tx>
          <c:spPr>
            <a:solidFill>
              <a:srgbClr val="0C2340"/>
            </a:solidFill>
            <a:ln>
              <a:noFill/>
            </a:ln>
            <a:effectLst/>
          </c:spPr>
          <c:invertIfNegative val="0"/>
          <c:dPt>
            <c:idx val="3"/>
            <c:invertIfNegative val="0"/>
            <c:bubble3D val="0"/>
            <c:extLst>
              <c:ext xmlns:c16="http://schemas.microsoft.com/office/drawing/2014/chart" uri="{C3380CC4-5D6E-409C-BE32-E72D297353CC}">
                <c16:uniqueId val="{00000000-18D4-4E39-8034-05A411CD2A8A}"/>
              </c:ext>
            </c:extLst>
          </c:dPt>
          <c:dPt>
            <c:idx val="4"/>
            <c:invertIfNegative val="0"/>
            <c:bubble3D val="0"/>
            <c:extLst>
              <c:ext xmlns:c16="http://schemas.microsoft.com/office/drawing/2014/chart" uri="{C3380CC4-5D6E-409C-BE32-E72D297353CC}">
                <c16:uniqueId val="{00000001-18D4-4E39-8034-05A411CD2A8A}"/>
              </c:ext>
            </c:extLst>
          </c:dPt>
          <c:dPt>
            <c:idx val="5"/>
            <c:invertIfNegative val="0"/>
            <c:bubble3D val="0"/>
            <c:extLst>
              <c:ext xmlns:c16="http://schemas.microsoft.com/office/drawing/2014/chart" uri="{C3380CC4-5D6E-409C-BE32-E72D297353CC}">
                <c16:uniqueId val="{00000002-18D4-4E39-8034-05A411CD2A8A}"/>
              </c:ext>
            </c:extLst>
          </c:dPt>
          <c:dPt>
            <c:idx val="10"/>
            <c:invertIfNegative val="0"/>
            <c:bubble3D val="0"/>
            <c:extLst>
              <c:ext xmlns:c16="http://schemas.microsoft.com/office/drawing/2014/chart" uri="{C3380CC4-5D6E-409C-BE32-E72D297353CC}">
                <c16:uniqueId val="{00000003-18D4-4E39-8034-05A411CD2A8A}"/>
              </c:ext>
            </c:extLst>
          </c:dPt>
          <c:dPt>
            <c:idx val="11"/>
            <c:invertIfNegative val="0"/>
            <c:bubble3D val="0"/>
            <c:extLst>
              <c:ext xmlns:c16="http://schemas.microsoft.com/office/drawing/2014/chart" uri="{C3380CC4-5D6E-409C-BE32-E72D297353CC}">
                <c16:uniqueId val="{00000004-18D4-4E39-8034-05A411CD2A8A}"/>
              </c:ext>
            </c:extLst>
          </c:dPt>
          <c:dLbls>
            <c:dLbl>
              <c:idx val="9"/>
              <c:tx>
                <c:rich>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r>
                      <a:rPr lang="en-US"/>
                      <a:t>&lt;1%</a:t>
                    </a:r>
                  </a:p>
                </c:rich>
              </c:tx>
              <c:spPr>
                <a:noFill/>
                <a:ln>
                  <a:noFill/>
                </a:ln>
                <a:effectLst/>
              </c:spPr>
              <c:txPr>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4-4E39-8034-05A411CD2A8A}"/>
                </c:ext>
              </c:extLst>
            </c:dLbl>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Sheet1!$A$2:$A$13</c:f>
              <c:strCache>
                <c:ptCount val="12"/>
                <c:pt idx="0">
                  <c:v>Интернет</c:v>
                </c:pt>
                <c:pt idx="1">
                  <c:v>Телевидение-информационные выпуски,программы</c:v>
                </c:pt>
                <c:pt idx="2">
                  <c:v>Родственники, друзья</c:v>
                </c:pt>
                <c:pt idx="3">
                  <c:v>Рекламные щиты, стенды на улицах</c:v>
                </c:pt>
                <c:pt idx="4">
                  <c:v>Сотрудники по работе</c:v>
                </c:pt>
                <c:pt idx="5">
                  <c:v>Статьи в журналах</c:v>
                </c:pt>
                <c:pt idx="6">
                  <c:v>Радио - информационные выпуски,программы</c:v>
                </c:pt>
                <c:pt idx="7">
                  <c:v>Буклеты и другая бесплатная информация по почте</c:v>
                </c:pt>
                <c:pt idx="8">
                  <c:v>Статьи в газетах</c:v>
                </c:pt>
                <c:pt idx="9">
                  <c:v>Встречи с политиками</c:v>
                </c:pt>
                <c:pt idx="10">
                  <c:v>Не знаю</c:v>
                </c:pt>
                <c:pt idx="11">
                  <c:v>Отказ</c:v>
                </c:pt>
              </c:strCache>
            </c:strRef>
          </c:cat>
          <c:val>
            <c:numRef>
              <c:f>Sheet1!$B$2:$B$13</c:f>
              <c:numCache>
                <c:formatCode>0%</c:formatCode>
                <c:ptCount val="12"/>
                <c:pt idx="0">
                  <c:v>0.83494555281583605</c:v>
                </c:pt>
                <c:pt idx="1">
                  <c:v>0.45404835912259001</c:v>
                </c:pt>
                <c:pt idx="2">
                  <c:v>0.30250561749474603</c:v>
                </c:pt>
                <c:pt idx="3">
                  <c:v>3.1922386389118797E-2</c:v>
                </c:pt>
                <c:pt idx="4">
                  <c:v>1.84787396227468E-2</c:v>
                </c:pt>
                <c:pt idx="5">
                  <c:v>1.6627940837208598E-2</c:v>
                </c:pt>
                <c:pt idx="6">
                  <c:v>1.6257784124215299E-2</c:v>
                </c:pt>
                <c:pt idx="7">
                  <c:v>1.3047925199287901E-2</c:v>
                </c:pt>
                <c:pt idx="8">
                  <c:v>1.15273329290648E-2</c:v>
                </c:pt>
                <c:pt idx="9">
                  <c:v>7.4242128502088204E-3</c:v>
                </c:pt>
                <c:pt idx="10">
                  <c:v>1.7850253645513601E-2</c:v>
                </c:pt>
                <c:pt idx="11">
                  <c:v>1.52329163875658E-2</c:v>
                </c:pt>
              </c:numCache>
            </c:numRef>
          </c:val>
          <c:extLst>
            <c:ext xmlns:c16="http://schemas.microsoft.com/office/drawing/2014/chart" uri="{C3380CC4-5D6E-409C-BE32-E72D297353CC}">
              <c16:uniqueId val="{00000006-18D4-4E39-8034-05A411CD2A8A}"/>
            </c:ext>
          </c:extLst>
        </c:ser>
        <c:ser>
          <c:idx val="0"/>
          <c:order val="1"/>
          <c:tx>
            <c:strRef>
              <c:f>Sheet1!$C$1</c:f>
              <c:strCache>
                <c:ptCount val="1"/>
                <c:pt idx="0">
                  <c:v>36-55 лет</c:v>
                </c:pt>
              </c:strCache>
            </c:strRef>
          </c:tx>
          <c:spPr>
            <a:solidFill>
              <a:srgbClr val="08A7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Sheet1!$A$2:$A$13</c:f>
              <c:strCache>
                <c:ptCount val="12"/>
                <c:pt idx="0">
                  <c:v>Интернет</c:v>
                </c:pt>
                <c:pt idx="1">
                  <c:v>Телевидение-информационные выпуски,программы</c:v>
                </c:pt>
                <c:pt idx="2">
                  <c:v>Родственники, друзья</c:v>
                </c:pt>
                <c:pt idx="3">
                  <c:v>Рекламные щиты, стенды на улицах</c:v>
                </c:pt>
                <c:pt idx="4">
                  <c:v>Сотрудники по работе</c:v>
                </c:pt>
                <c:pt idx="5">
                  <c:v>Статьи в журналах</c:v>
                </c:pt>
                <c:pt idx="6">
                  <c:v>Радио - информационные выпуски,программы</c:v>
                </c:pt>
                <c:pt idx="7">
                  <c:v>Буклеты и другая бесплатная информация по почте</c:v>
                </c:pt>
                <c:pt idx="8">
                  <c:v>Статьи в газетах</c:v>
                </c:pt>
                <c:pt idx="9">
                  <c:v>Встречи с политиками</c:v>
                </c:pt>
                <c:pt idx="10">
                  <c:v>Не знаю</c:v>
                </c:pt>
                <c:pt idx="11">
                  <c:v>Отказ</c:v>
                </c:pt>
              </c:strCache>
            </c:strRef>
          </c:cat>
          <c:val>
            <c:numRef>
              <c:f>Sheet1!$C$2:$C$13</c:f>
              <c:numCache>
                <c:formatCode>0%</c:formatCode>
                <c:ptCount val="12"/>
                <c:pt idx="0">
                  <c:v>0.70184987043311597</c:v>
                </c:pt>
                <c:pt idx="1">
                  <c:v>0.66796515773071197</c:v>
                </c:pt>
                <c:pt idx="2">
                  <c:v>0.33229776138165001</c:v>
                </c:pt>
                <c:pt idx="3">
                  <c:v>1.7731812394698301E-2</c:v>
                </c:pt>
                <c:pt idx="4">
                  <c:v>4.0035178634774501E-2</c:v>
                </c:pt>
                <c:pt idx="5">
                  <c:v>1.5069740969394301E-2</c:v>
                </c:pt>
                <c:pt idx="6">
                  <c:v>3.2339749526903799E-2</c:v>
                </c:pt>
                <c:pt idx="7">
                  <c:v>7.1156466381926001E-3</c:v>
                </c:pt>
                <c:pt idx="8">
                  <c:v>4.5916395996708201E-2</c:v>
                </c:pt>
                <c:pt idx="9">
                  <c:v>2.1514814404876601E-2</c:v>
                </c:pt>
                <c:pt idx="10">
                  <c:v>2.38597142200359E-2</c:v>
                </c:pt>
                <c:pt idx="11">
                  <c:v>1.8495169698730499E-2</c:v>
                </c:pt>
              </c:numCache>
            </c:numRef>
          </c:val>
          <c:extLst>
            <c:ext xmlns:c16="http://schemas.microsoft.com/office/drawing/2014/chart" uri="{C3380CC4-5D6E-409C-BE32-E72D297353CC}">
              <c16:uniqueId val="{00000007-18D4-4E39-8034-05A411CD2A8A}"/>
            </c:ext>
          </c:extLst>
        </c:ser>
        <c:ser>
          <c:idx val="2"/>
          <c:order val="2"/>
          <c:tx>
            <c:strRef>
              <c:f>Sheet1!$D$1</c:f>
              <c:strCache>
                <c:ptCount val="1"/>
                <c:pt idx="0">
                  <c:v>56+ лет</c:v>
                </c:pt>
              </c:strCache>
            </c:strRef>
          </c:tx>
          <c:spPr>
            <a:solidFill>
              <a:srgbClr val="08A7C0">
                <a:lumMod val="40000"/>
                <a:lumOff val="60000"/>
              </a:srgbClr>
            </a:solidFill>
            <a:ln>
              <a:noFill/>
            </a:ln>
            <a:effectLst/>
          </c:spPr>
          <c:invertIfNegative val="0"/>
          <c:dLbls>
            <c:dLbl>
              <c:idx val="7"/>
              <c:tx>
                <c:rich>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r>
                      <a:rPr lang="en-US"/>
                      <a:t>&lt;1%</a:t>
                    </a:r>
                  </a:p>
                </c:rich>
              </c:tx>
              <c:spPr>
                <a:noFill/>
                <a:ln>
                  <a:noFill/>
                </a:ln>
                <a:effectLst/>
              </c:spPr>
              <c:txPr>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D4-4E39-8034-05A411CD2A8A}"/>
                </c:ext>
              </c:extLst>
            </c:dLbl>
            <c:dLbl>
              <c:idx val="10"/>
              <c:tx>
                <c:rich>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r>
                      <a:rPr lang="en-US"/>
                      <a:t>&lt;1%</a:t>
                    </a:r>
                  </a:p>
                </c:rich>
              </c:tx>
              <c:spPr>
                <a:noFill/>
                <a:ln>
                  <a:noFill/>
                </a:ln>
                <a:effectLst/>
              </c:spPr>
              <c:txPr>
                <a:bodyPr rot="0" spcFirstLastPara="1" vertOverflow="ellipsis" vert="horz" wrap="square" lIns="38100" tIns="19050" rIns="38100" bIns="19050" anchor="ctr" anchorCtr="1"/>
                <a:lstStyle/>
                <a:p>
                  <a:pPr>
                    <a:defRPr lang="ru-RU" sz="1225" b="1"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D4-4E39-8034-05A411CD2A8A}"/>
                </c:ext>
              </c:extLst>
            </c:dLbl>
            <c:spPr>
              <a:noFill/>
              <a:ln>
                <a:noFill/>
              </a:ln>
              <a:effectLst/>
            </c:spPr>
            <c:txPr>
              <a:bodyPr rot="0" spcFirstLastPara="1" vertOverflow="ellipsis" vert="horz" wrap="square" lIns="38100" tIns="19050" rIns="38100" bIns="19050" anchor="ctr" anchorCtr="1">
                <a:spAutoFit/>
              </a:bodyPr>
              <a:lstStyle/>
              <a:p>
                <a:pPr>
                  <a:defRPr lang="ru-RU" sz="12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Sheet1!$A$2:$A$13</c:f>
              <c:strCache>
                <c:ptCount val="12"/>
                <c:pt idx="0">
                  <c:v>Интернет</c:v>
                </c:pt>
                <c:pt idx="1">
                  <c:v>Телевидение-информационные выпуски,программы</c:v>
                </c:pt>
                <c:pt idx="2">
                  <c:v>Родственники, друзья</c:v>
                </c:pt>
                <c:pt idx="3">
                  <c:v>Рекламные щиты, стенды на улицах</c:v>
                </c:pt>
                <c:pt idx="4">
                  <c:v>Сотрудники по работе</c:v>
                </c:pt>
                <c:pt idx="5">
                  <c:v>Статьи в журналах</c:v>
                </c:pt>
                <c:pt idx="6">
                  <c:v>Радио - информационные выпуски,программы</c:v>
                </c:pt>
                <c:pt idx="7">
                  <c:v>Буклеты и другая бесплатная информация по почте</c:v>
                </c:pt>
                <c:pt idx="8">
                  <c:v>Статьи в газетах</c:v>
                </c:pt>
                <c:pt idx="9">
                  <c:v>Встречи с политиками</c:v>
                </c:pt>
                <c:pt idx="10">
                  <c:v>Не знаю</c:v>
                </c:pt>
                <c:pt idx="11">
                  <c:v>Отказ</c:v>
                </c:pt>
              </c:strCache>
            </c:strRef>
          </c:cat>
          <c:val>
            <c:numRef>
              <c:f>Sheet1!$D$2:$D$13</c:f>
              <c:numCache>
                <c:formatCode>0%</c:formatCode>
                <c:ptCount val="12"/>
                <c:pt idx="0">
                  <c:v>0.40927097884097402</c:v>
                </c:pt>
                <c:pt idx="1">
                  <c:v>0.812554802547794</c:v>
                </c:pt>
                <c:pt idx="2">
                  <c:v>0.31555876019690698</c:v>
                </c:pt>
                <c:pt idx="3">
                  <c:v>1.50417483090275E-2</c:v>
                </c:pt>
                <c:pt idx="4">
                  <c:v>1.76770702007043E-2</c:v>
                </c:pt>
                <c:pt idx="5">
                  <c:v>8.9638960177091404E-3</c:v>
                </c:pt>
                <c:pt idx="6">
                  <c:v>5.3184873908286801E-2</c:v>
                </c:pt>
                <c:pt idx="7">
                  <c:v>3.6037740226048101E-3</c:v>
                </c:pt>
                <c:pt idx="8">
                  <c:v>7.4285314210416106E-2</c:v>
                </c:pt>
                <c:pt idx="9">
                  <c:v>2.9998246623206899E-2</c:v>
                </c:pt>
                <c:pt idx="10">
                  <c:v>0</c:v>
                </c:pt>
                <c:pt idx="11">
                  <c:v>1.5236817667212001E-2</c:v>
                </c:pt>
              </c:numCache>
            </c:numRef>
          </c:val>
          <c:extLst>
            <c:ext xmlns:c16="http://schemas.microsoft.com/office/drawing/2014/chart" uri="{C3380CC4-5D6E-409C-BE32-E72D297353CC}">
              <c16:uniqueId val="{0000000A-18D4-4E39-8034-05A411CD2A8A}"/>
            </c:ext>
          </c:extLst>
        </c:ser>
        <c:dLbls>
          <c:showLegendKey val="0"/>
          <c:showVal val="1"/>
          <c:showCatName val="0"/>
          <c:showSerName val="0"/>
          <c:showPercent val="0"/>
          <c:showBubbleSize val="0"/>
        </c:dLbls>
        <c:gapWidth val="26"/>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0"/>
        <c:lblAlgn val="ctr"/>
        <c:lblOffset val="100"/>
        <c:noMultiLvlLbl val="0"/>
      </c:catAx>
      <c:valAx>
        <c:axId val="-551953568"/>
        <c:scaling>
          <c:orientation val="minMax"/>
          <c:max val="1"/>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8192"/>
        <c:crosses val="max"/>
        <c:crossBetween val="between"/>
      </c:valAx>
      <c:spPr>
        <a:noFill/>
        <a:ln>
          <a:noFill/>
        </a:ln>
        <a:effectLst/>
      </c:spPr>
    </c:plotArea>
    <c:legend>
      <c:legendPos val="r"/>
      <c:layout>
        <c:manualLayout>
          <c:xMode val="edge"/>
          <c:yMode val="edge"/>
          <c:x val="0.86810808928361705"/>
          <c:y val="0.43310590260188703"/>
          <c:w val="0.122926747083322"/>
          <c:h val="0.14857759719956301"/>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Trebuchet MS" panose="020B0603020202020204" charset="0"/>
          <a:cs typeface="Times New Roman" panose="02020603050405020304" pitchFamily="18" charset="0"/>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27289398427"/>
          <c:y val="1.42496739086763E-2"/>
          <c:w val="0.82293361356032702"/>
          <c:h val="0.82667071475486098"/>
        </c:manualLayout>
      </c:layout>
      <c:barChart>
        <c:barDir val="bar"/>
        <c:grouping val="percentStacked"/>
        <c:varyColors val="0"/>
        <c:ser>
          <c:idx val="0"/>
          <c:order val="0"/>
          <c:tx>
            <c:strRef>
              <c:f>Sheet1!$A$2</c:f>
              <c:strCache>
                <c:ptCount val="1"/>
                <c:pt idx="0">
                  <c:v>Очень положительное</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Sheet1!$B$2:$K$2</c:f>
              <c:numCache>
                <c:formatCode>0%</c:formatCode>
                <c:ptCount val="10"/>
                <c:pt idx="0">
                  <c:v>0.67701241775979004</c:v>
                </c:pt>
                <c:pt idx="1">
                  <c:v>0.37198612761351602</c:v>
                </c:pt>
                <c:pt idx="2">
                  <c:v>0.33137535074511698</c:v>
                </c:pt>
                <c:pt idx="3">
                  <c:v>0.25547136725548297</c:v>
                </c:pt>
                <c:pt idx="4">
                  <c:v>0.10391895473400101</c:v>
                </c:pt>
                <c:pt idx="5">
                  <c:v>0.162414641740144</c:v>
                </c:pt>
                <c:pt idx="6">
                  <c:v>0.114701473422802</c:v>
                </c:pt>
                <c:pt idx="7">
                  <c:v>0.135983892514869</c:v>
                </c:pt>
                <c:pt idx="8">
                  <c:v>6.8573269982192306E-2</c:v>
                </c:pt>
                <c:pt idx="9">
                  <c:v>0.15138035431039101</c:v>
                </c:pt>
              </c:numCache>
            </c:numRef>
          </c:val>
          <c:extLst>
            <c:ext xmlns:c16="http://schemas.microsoft.com/office/drawing/2014/chart" uri="{C3380CC4-5D6E-409C-BE32-E72D297353CC}">
              <c16:uniqueId val="{00000000-125D-4FD2-B90D-57FDC064A80C}"/>
            </c:ext>
          </c:extLst>
        </c:ser>
        <c:ser>
          <c:idx val="1"/>
          <c:order val="1"/>
          <c:tx>
            <c:strRef>
              <c:f>Sheet1!$A$3</c:f>
              <c:strCache>
                <c:ptCount val="1"/>
                <c:pt idx="0">
                  <c:v>Скорее положительное</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Sheet1!$B$3:$K$3</c:f>
              <c:numCache>
                <c:formatCode>0%</c:formatCode>
                <c:ptCount val="10"/>
                <c:pt idx="0">
                  <c:v>0.239785580503243</c:v>
                </c:pt>
                <c:pt idx="1">
                  <c:v>0.36012894248682098</c:v>
                </c:pt>
                <c:pt idx="2">
                  <c:v>0.30694026762549398</c:v>
                </c:pt>
                <c:pt idx="3">
                  <c:v>0.30236223882866903</c:v>
                </c:pt>
                <c:pt idx="4">
                  <c:v>0.40970423777228199</c:v>
                </c:pt>
                <c:pt idx="5">
                  <c:v>0.27482836409871803</c:v>
                </c:pt>
                <c:pt idx="6">
                  <c:v>0.320565252990128</c:v>
                </c:pt>
                <c:pt idx="7">
                  <c:v>0.29390285884697298</c:v>
                </c:pt>
                <c:pt idx="8">
                  <c:v>0.33013768419746897</c:v>
                </c:pt>
                <c:pt idx="9">
                  <c:v>0.24156489217750399</c:v>
                </c:pt>
              </c:numCache>
            </c:numRef>
          </c:val>
          <c:extLst>
            <c:ext xmlns:c16="http://schemas.microsoft.com/office/drawing/2014/chart" uri="{C3380CC4-5D6E-409C-BE32-E72D297353CC}">
              <c16:uniqueId val="{00000001-125D-4FD2-B90D-57FDC064A80C}"/>
            </c:ext>
          </c:extLst>
        </c:ser>
        <c:ser>
          <c:idx val="2"/>
          <c:order val="2"/>
          <c:tx>
            <c:strRef>
              <c:f>Sheet1!$A$4</c:f>
              <c:strCache>
                <c:ptCount val="1"/>
                <c:pt idx="0">
                  <c:v>Скорее отрицательное</c:v>
                </c:pt>
              </c:strCache>
            </c:strRef>
          </c:tx>
          <c:spPr>
            <a:solidFill>
              <a:srgbClr val="BB83A9"/>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Sheet1!$B$4:$K$4</c:f>
              <c:numCache>
                <c:formatCode>0%</c:formatCode>
                <c:ptCount val="10"/>
                <c:pt idx="0">
                  <c:v>3.1652803217649399E-2</c:v>
                </c:pt>
                <c:pt idx="1">
                  <c:v>0.105628462551736</c:v>
                </c:pt>
                <c:pt idx="2">
                  <c:v>4.2075580711843398E-2</c:v>
                </c:pt>
                <c:pt idx="3">
                  <c:v>5.4126337397448099E-2</c:v>
                </c:pt>
                <c:pt idx="4">
                  <c:v>0.156938525671941</c:v>
                </c:pt>
                <c:pt idx="5">
                  <c:v>0.110825499384408</c:v>
                </c:pt>
                <c:pt idx="6">
                  <c:v>0.178956884307159</c:v>
                </c:pt>
                <c:pt idx="7">
                  <c:v>0.100398364744423</c:v>
                </c:pt>
                <c:pt idx="8">
                  <c:v>0.197507156797676</c:v>
                </c:pt>
                <c:pt idx="9">
                  <c:v>0.145433493163314</c:v>
                </c:pt>
              </c:numCache>
            </c:numRef>
          </c:val>
          <c:extLst>
            <c:ext xmlns:c16="http://schemas.microsoft.com/office/drawing/2014/chart" uri="{C3380CC4-5D6E-409C-BE32-E72D297353CC}">
              <c16:uniqueId val="{00000002-125D-4FD2-B90D-57FDC064A80C}"/>
            </c:ext>
          </c:extLst>
        </c:ser>
        <c:ser>
          <c:idx val="3"/>
          <c:order val="3"/>
          <c:tx>
            <c:strRef>
              <c:f>Sheet1!$A$5</c:f>
              <c:strCache>
                <c:ptCount val="1"/>
                <c:pt idx="0">
                  <c:v>Очень отрицательное</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ru-RU" sz="1400"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Sheet1!$B$5:$K$5</c:f>
              <c:numCache>
                <c:formatCode>0%</c:formatCode>
                <c:ptCount val="10"/>
                <c:pt idx="0">
                  <c:v>2.5397843767881501E-2</c:v>
                </c:pt>
                <c:pt idx="1">
                  <c:v>8.75552113347947E-2</c:v>
                </c:pt>
                <c:pt idx="2">
                  <c:v>3.3547151159843698E-2</c:v>
                </c:pt>
                <c:pt idx="3">
                  <c:v>3.9291748361205803E-2</c:v>
                </c:pt>
                <c:pt idx="4">
                  <c:v>0.13728298481816201</c:v>
                </c:pt>
                <c:pt idx="5">
                  <c:v>0.382314208853472</c:v>
                </c:pt>
                <c:pt idx="6">
                  <c:v>0.29431884674611902</c:v>
                </c:pt>
                <c:pt idx="7">
                  <c:v>0.11856163316483299</c:v>
                </c:pt>
                <c:pt idx="8">
                  <c:v>0.29413688852836201</c:v>
                </c:pt>
                <c:pt idx="9">
                  <c:v>0.316307680599553</c:v>
                </c:pt>
              </c:numCache>
            </c:numRef>
          </c:val>
          <c:extLst>
            <c:ext xmlns:c16="http://schemas.microsoft.com/office/drawing/2014/chart" uri="{C3380CC4-5D6E-409C-BE32-E72D297353CC}">
              <c16:uniqueId val="{00000003-125D-4FD2-B90D-57FDC064A80C}"/>
            </c:ext>
          </c:extLst>
        </c:ser>
        <c:ser>
          <c:idx val="4"/>
          <c:order val="4"/>
          <c:tx>
            <c:strRef>
              <c:f>Sheet1!$A$6</c:f>
              <c:strCache>
                <c:ptCount val="1"/>
                <c:pt idx="0">
                  <c:v>Не слышал</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125D-4FD2-B90D-57FDC064A80C}"/>
                </c:ext>
              </c:extLst>
            </c:dLbl>
            <c:spPr>
              <a:noFill/>
              <a:ln>
                <a:noFill/>
              </a:ln>
              <a:effectLst/>
            </c:spPr>
            <c:txPr>
              <a:bodyPr rot="0" spcFirstLastPara="1" vertOverflow="ellipsis" vert="horz" wrap="square" lIns="38100" tIns="19050" rIns="38100" bIns="19050" anchor="ctr" anchorCtr="1"/>
              <a:lstStyle/>
              <a:p>
                <a:pPr>
                  <a:defRPr lang="ru-RU" sz="1225"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Sheet1!$B$6:$K$6</c:f>
              <c:numCache>
                <c:formatCode>0%</c:formatCode>
                <c:ptCount val="10"/>
                <c:pt idx="0">
                  <c:v>0</c:v>
                </c:pt>
                <c:pt idx="1">
                  <c:v>2.31570194019169E-2</c:v>
                </c:pt>
                <c:pt idx="2">
                  <c:v>0.186103238642847</c:v>
                </c:pt>
                <c:pt idx="3">
                  <c:v>0.226979972833182</c:v>
                </c:pt>
                <c:pt idx="4">
                  <c:v>8.4400530163023693E-2</c:v>
                </c:pt>
                <c:pt idx="5">
                  <c:v>1.4064982803755101E-2</c:v>
                </c:pt>
                <c:pt idx="6">
                  <c:v>1.75489270543728E-2</c:v>
                </c:pt>
                <c:pt idx="7">
                  <c:v>0.197519987282506</c:v>
                </c:pt>
                <c:pt idx="8">
                  <c:v>2.47092671137637E-2</c:v>
                </c:pt>
                <c:pt idx="9">
                  <c:v>5.63446055577487E-2</c:v>
                </c:pt>
              </c:numCache>
            </c:numRef>
          </c:val>
          <c:extLst>
            <c:ext xmlns:c16="http://schemas.microsoft.com/office/drawing/2014/chart" uri="{C3380CC4-5D6E-409C-BE32-E72D297353CC}">
              <c16:uniqueId val="{00000005-125D-4FD2-B90D-57FDC064A80C}"/>
            </c:ext>
          </c:extLst>
        </c:ser>
        <c:ser>
          <c:idx val="5"/>
          <c:order val="5"/>
          <c:tx>
            <c:strRef>
              <c:f>Sheet1!$A$7</c:f>
              <c:strCache>
                <c:ptCount val="1"/>
                <c:pt idx="0">
                  <c:v>Не знаю/Отказ</c:v>
                </c:pt>
              </c:strCache>
            </c:strRef>
          </c:tx>
          <c:spPr>
            <a:solidFill>
              <a:srgbClr val="AEADB0"/>
            </a:solidFill>
            <a:ln>
              <a:noFill/>
            </a:ln>
            <a:effectLst/>
          </c:spPr>
          <c:invertIfNegative val="0"/>
          <c:dLbls>
            <c:dLbl>
              <c:idx val="0"/>
              <c:layout>
                <c:manualLayout>
                  <c:x val="2.8017931034634899E-3"/>
                  <c:y val="5.628892731129370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5D-4FD2-B90D-57FDC064A80C}"/>
                </c:ext>
              </c:extLst>
            </c:dLbl>
            <c:spPr>
              <a:noFill/>
              <a:ln>
                <a:noFill/>
              </a:ln>
              <a:effectLst/>
            </c:spPr>
            <c:txPr>
              <a:bodyPr rot="0" spcFirstLastPara="1" vertOverflow="ellipsis" vert="horz" wrap="square" lIns="38100" tIns="19050" rIns="38100" bIns="19050" anchor="ctr" anchorCtr="1">
                <a:spAutoFit/>
              </a:bodyPr>
              <a:lstStyle/>
              <a:p>
                <a:pPr>
                  <a:defRPr lang="ru-RU" sz="1400" b="0" i="0" u="none" strike="noStrike" kern="1200" baseline="0">
                    <a:solidFill>
                      <a:schemeClr val="bg1"/>
                    </a:solidFill>
                    <a:latin typeface="Trebuchet MS" panose="020B0603020202020204"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Sheet1!$B$1:$K$1</c:f>
              <c:strCache>
                <c:ptCount val="10"/>
                <c:pt idx="0">
                  <c:v>Садыр Жапаров</c:v>
                </c:pt>
                <c:pt idx="1">
                  <c:v>Камчыбек Ташиев</c:v>
                </c:pt>
                <c:pt idx="2">
                  <c:v>Нуржигит Кадырбеков</c:v>
                </c:pt>
                <c:pt idx="3">
                  <c:v>Эрулан Кокулов</c:v>
                </c:pt>
                <c:pt idx="4">
                  <c:v>Акылбек Жапаров</c:v>
                </c:pt>
                <c:pt idx="5">
                  <c:v>Курманбек Бакиев</c:v>
                </c:pt>
                <c:pt idx="6">
                  <c:v>Аскар Акаев</c:v>
                </c:pt>
                <c:pt idx="7">
                  <c:v>Дастан Бекешев</c:v>
                </c:pt>
                <c:pt idx="8">
                  <c:v>Роза Отунбаева</c:v>
                </c:pt>
                <c:pt idx="9">
                  <c:v>Адахан Мадумаров</c:v>
                </c:pt>
              </c:strCache>
            </c:strRef>
          </c:cat>
          <c:val>
            <c:numRef>
              <c:f>Sheet1!$B$7:$K$7</c:f>
              <c:numCache>
                <c:formatCode>0%</c:formatCode>
                <c:ptCount val="10"/>
                <c:pt idx="0">
                  <c:v>2.6151354751435998E-2</c:v>
                </c:pt>
                <c:pt idx="1">
                  <c:v>5.15442366112146E-2</c:v>
                </c:pt>
                <c:pt idx="2">
                  <c:v>9.9958411114853998E-2</c:v>
                </c:pt>
                <c:pt idx="3">
                  <c:v>0.121768335324012</c:v>
                </c:pt>
                <c:pt idx="4">
                  <c:v>0.107754766840591</c:v>
                </c:pt>
                <c:pt idx="5">
                  <c:v>5.5552303119503099E-2</c:v>
                </c:pt>
                <c:pt idx="6">
                  <c:v>7.3908615479420098E-2</c:v>
                </c:pt>
                <c:pt idx="7">
                  <c:v>0.15363326344639799</c:v>
                </c:pt>
                <c:pt idx="8">
                  <c:v>8.4935733380536602E-2</c:v>
                </c:pt>
                <c:pt idx="9">
                  <c:v>8.8968974191490302E-2</c:v>
                </c:pt>
              </c:numCache>
            </c:numRef>
          </c:val>
          <c:extLst>
            <c:ext xmlns:c16="http://schemas.microsoft.com/office/drawing/2014/chart" uri="{C3380CC4-5D6E-409C-BE32-E72D297353CC}">
              <c16:uniqueId val="{00000007-125D-4FD2-B90D-57FDC064A80C}"/>
            </c:ext>
          </c:extLst>
        </c:ser>
        <c:dLbls>
          <c:showLegendKey val="0"/>
          <c:showVal val="1"/>
          <c:showCatName val="0"/>
          <c:showSerName val="0"/>
          <c:showPercent val="0"/>
          <c:showBubbleSize val="0"/>
        </c:dLbls>
        <c:gapWidth val="26"/>
        <c:overlap val="100"/>
        <c:axId val="-551958192"/>
        <c:axId val="-551953568"/>
      </c:barChart>
      <c:catAx>
        <c:axId val="-551958192"/>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3568"/>
        <c:crosses val="autoZero"/>
        <c:auto val="1"/>
        <c:lblAlgn val="ctr"/>
        <c:lblOffset val="100"/>
        <c:noMultiLvlLbl val="0"/>
      </c:catAx>
      <c:valAx>
        <c:axId val="-551953568"/>
        <c:scaling>
          <c:orientation val="minMax"/>
        </c:scaling>
        <c:delete val="0"/>
        <c:axPos val="b"/>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crossAx val="-551958192"/>
        <c:crosses val="max"/>
        <c:crossBetween val="between"/>
      </c:valAx>
      <c:spPr>
        <a:noFill/>
        <a:ln>
          <a:noFill/>
        </a:ln>
        <a:effectLst/>
      </c:spPr>
    </c:plotArea>
    <c:legend>
      <c:legendPos val="b"/>
      <c:legendEntry>
        <c:idx val="0"/>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Entry>
      <c:layout>
        <c:manualLayout>
          <c:xMode val="edge"/>
          <c:yMode val="edge"/>
          <c:x val="0"/>
          <c:y val="0.92597020411995901"/>
          <c:w val="0.99816143448003503"/>
          <c:h val="7.2679851120492106E-2"/>
        </c:manualLayout>
      </c:layout>
      <c:overlay val="0"/>
      <c:spPr>
        <a:noFill/>
        <a:ln>
          <a:noFill/>
        </a:ln>
        <a:effectLst/>
      </c:spPr>
      <c:txPr>
        <a:bodyPr rot="0" spcFirstLastPara="1" vertOverflow="ellipsis" vert="horz" wrap="square" anchor="ctr" anchorCtr="1"/>
        <a:lstStyle/>
        <a:p>
          <a:pPr>
            <a:defRPr lang="ru-RU" sz="1400" b="0" i="0" u="none" strike="noStrike" kern="1200" baseline="0">
              <a:solidFill>
                <a:schemeClr val="tx1"/>
              </a:solidFill>
              <a:latin typeface="Trebuchet MS" panose="020B0603020202020204"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lang="ru-RU" sz="1225" b="1">
          <a:latin typeface="Trebuchet MS" panose="020B0603020202020204"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6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7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72" name="Shape 72"/>
        <p:cNvGrpSpPr/>
        <p:nvPr/>
      </p:nvGrpSpPr>
      <p:grpSpPr>
        <a:xfrm>
          <a:off x="0" y="0"/>
          <a:ext cx="0" cy="0"/>
          <a:chOff x="0" y="0"/>
          <a:chExt cx="0" cy="0"/>
        </a:xfrm>
      </p:grpSpPr>
      <p:sp>
        <p:nvSpPr>
          <p:cNvPr id="73" name="Google Shape;73;p7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79"/>
          <p:cNvSpPr/>
          <p:nvPr>
            <p:ph idx="2" type="pic"/>
          </p:nvPr>
        </p:nvSpPr>
        <p:spPr>
          <a:xfrm>
            <a:off x="5183188" y="987425"/>
            <a:ext cx="6172200" cy="4873625"/>
          </a:xfrm>
          <a:prstGeom prst="rect">
            <a:avLst/>
          </a:prstGeom>
          <a:noFill/>
          <a:ln>
            <a:noFill/>
          </a:ln>
        </p:spPr>
      </p:sp>
      <p:sp>
        <p:nvSpPr>
          <p:cNvPr id="75" name="Google Shape;75;p7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9" name="Shape 79"/>
        <p:cNvGrpSpPr/>
        <p:nvPr/>
      </p:nvGrpSpPr>
      <p:grpSpPr>
        <a:xfrm>
          <a:off x="0" y="0"/>
          <a:ext cx="0" cy="0"/>
          <a:chOff x="0" y="0"/>
          <a:chExt cx="0" cy="0"/>
        </a:xfrm>
      </p:grpSpPr>
      <p:sp>
        <p:nvSpPr>
          <p:cNvPr id="80" name="Google Shape;80;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8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85" name="Shape 85"/>
        <p:cNvGrpSpPr/>
        <p:nvPr/>
      </p:nvGrpSpPr>
      <p:grpSpPr>
        <a:xfrm>
          <a:off x="0" y="0"/>
          <a:ext cx="0" cy="0"/>
          <a:chOff x="0" y="0"/>
          <a:chExt cx="0" cy="0"/>
        </a:xfrm>
      </p:grpSpPr>
      <p:sp>
        <p:nvSpPr>
          <p:cNvPr id="86" name="Google Shape;86;p8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текст" type="tx">
  <p:cSld name="TITLE_AND_BODY">
    <p:spTree>
      <p:nvGrpSpPr>
        <p:cNvPr id="91" name="Shape 91"/>
        <p:cNvGrpSpPr/>
        <p:nvPr/>
      </p:nvGrpSpPr>
      <p:grpSpPr>
        <a:xfrm>
          <a:off x="0" y="0"/>
          <a:ext cx="0" cy="0"/>
          <a:chOff x="0" y="0"/>
          <a:chExt cx="0" cy="0"/>
        </a:xfrm>
      </p:grpSpPr>
      <p:sp>
        <p:nvSpPr>
          <p:cNvPr id="92" name="Google Shape;92;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7" name="Shape 27"/>
        <p:cNvGrpSpPr/>
        <p:nvPr/>
      </p:nvGrpSpPr>
      <p:grpSpPr>
        <a:xfrm>
          <a:off x="0" y="0"/>
          <a:ext cx="0" cy="0"/>
          <a:chOff x="0" y="0"/>
          <a:chExt cx="0" cy="0"/>
        </a:xfrm>
      </p:grpSpPr>
      <p:sp>
        <p:nvSpPr>
          <p:cNvPr id="28" name="Google Shape;28;p7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7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7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7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6" name="Shape 36"/>
        <p:cNvGrpSpPr/>
        <p:nvPr/>
      </p:nvGrpSpPr>
      <p:grpSpPr>
        <a:xfrm>
          <a:off x="0" y="0"/>
          <a:ext cx="0" cy="0"/>
          <a:chOff x="0" y="0"/>
          <a:chExt cx="0" cy="0"/>
        </a:xfrm>
      </p:grpSpPr>
      <p:sp>
        <p:nvSpPr>
          <p:cNvPr id="37" name="Google Shape;37;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43" name="Shape 43"/>
        <p:cNvGrpSpPr/>
        <p:nvPr/>
      </p:nvGrpSpPr>
      <p:grpSpPr>
        <a:xfrm>
          <a:off x="0" y="0"/>
          <a:ext cx="0" cy="0"/>
          <a:chOff x="0" y="0"/>
          <a:chExt cx="0" cy="0"/>
        </a:xfrm>
      </p:grpSpPr>
      <p:sp>
        <p:nvSpPr>
          <p:cNvPr id="44" name="Google Shape;44;p7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7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Question slide">
    <p:spTree>
      <p:nvGrpSpPr>
        <p:cNvPr id="50" name="Shape 50"/>
        <p:cNvGrpSpPr/>
        <p:nvPr/>
      </p:nvGrpSpPr>
      <p:grpSpPr>
        <a:xfrm>
          <a:off x="0" y="0"/>
          <a:ext cx="0" cy="0"/>
          <a:chOff x="0" y="0"/>
          <a:chExt cx="0" cy="0"/>
        </a:xfrm>
      </p:grpSpPr>
      <p:sp>
        <p:nvSpPr>
          <p:cNvPr id="51" name="Google Shape;51;p75"/>
          <p:cNvSpPr txBox="1"/>
          <p:nvPr>
            <p:ph type="title"/>
          </p:nvPr>
        </p:nvSpPr>
        <p:spPr>
          <a:xfrm>
            <a:off x="1036325" y="365136"/>
            <a:ext cx="10317480" cy="48831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53" name="Google Shape;53;p75"/>
          <p:cNvSpPr txBox="1"/>
          <p:nvPr>
            <p:ph idx="1" type="body"/>
          </p:nvPr>
        </p:nvSpPr>
        <p:spPr>
          <a:xfrm>
            <a:off x="1036325" y="864880"/>
            <a:ext cx="10317480" cy="47466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350"/>
              <a:buNone/>
              <a:defRPr sz="1350">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75"/>
          <p:cNvSpPr txBox="1"/>
          <p:nvPr>
            <p:ph idx="11" type="ftr"/>
          </p:nvPr>
        </p:nvSpPr>
        <p:spPr>
          <a:xfrm>
            <a:off x="838200" y="6356361"/>
            <a:ext cx="7315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5"/>
          <p:cNvSpPr/>
          <p:nvPr/>
        </p:nvSpPr>
        <p:spPr>
          <a:xfrm rot="5400000">
            <a:off x="-57242" y="57247"/>
            <a:ext cx="864871" cy="750379"/>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56" name="Google Shape;56;p75"/>
          <p:cNvSpPr/>
          <p:nvPr/>
        </p:nvSpPr>
        <p:spPr>
          <a:xfrm rot="5400000">
            <a:off x="382213" y="373679"/>
            <a:ext cx="488315" cy="423672"/>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7" name="Shape 57"/>
        <p:cNvGrpSpPr/>
        <p:nvPr/>
      </p:nvGrpSpPr>
      <p:grpSpPr>
        <a:xfrm>
          <a:off x="0" y="0"/>
          <a:ext cx="0" cy="0"/>
          <a:chOff x="0" y="0"/>
          <a:chExt cx="0" cy="0"/>
        </a:xfrm>
      </p:grpSpPr>
      <p:sp>
        <p:nvSpPr>
          <p:cNvPr id="58" name="Google Shape;58;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61" name="Shape 61"/>
        <p:cNvGrpSpPr/>
        <p:nvPr/>
      </p:nvGrpSpPr>
      <p:grpSpPr>
        <a:xfrm>
          <a:off x="0" y="0"/>
          <a:ext cx="0" cy="0"/>
          <a:chOff x="0" y="0"/>
          <a:chExt cx="0" cy="0"/>
        </a:xfrm>
      </p:grpSpPr>
      <p:sp>
        <p:nvSpPr>
          <p:cNvPr id="62" name="Google Shape;62;p7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4" name="Google Shape;64;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7" name="Shape 67"/>
        <p:cNvGrpSpPr/>
        <p:nvPr/>
      </p:nvGrpSpPr>
      <p:grpSpPr>
        <a:xfrm>
          <a:off x="0" y="0"/>
          <a:ext cx="0" cy="0"/>
          <a:chOff x="0" y="0"/>
          <a:chExt cx="0" cy="0"/>
        </a:xfrm>
      </p:grpSpPr>
      <p:sp>
        <p:nvSpPr>
          <p:cNvPr id="68" name="Google Shape;68;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1.jpg"/><Relationship Id="rId5" Type="http://schemas.openxmlformats.org/officeDocument/2006/relationships/image" Target="../media/image5.jpg"/><Relationship Id="rId6" Type="http://schemas.openxmlformats.org/officeDocument/2006/relationships/image" Target="../media/image3.jpg"/><Relationship Id="rId7" Type="http://schemas.openxmlformats.org/officeDocument/2006/relationships/image" Target="../media/image9.jp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4.jp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chart" Target="../charts/char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chart" Target="../charts/char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mailto:nv-nikitenko@yandex.r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593850" y="1479550"/>
            <a:ext cx="9144000" cy="378490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br>
              <a:rPr b="1" lang="ru-RU">
                <a:solidFill>
                  <a:srgbClr val="C00000"/>
                </a:solidFill>
              </a:rPr>
            </a:br>
            <a:br>
              <a:rPr b="1" lang="ru-RU">
                <a:solidFill>
                  <a:srgbClr val="C00000"/>
                </a:solidFill>
              </a:rPr>
            </a:br>
            <a:br>
              <a:rPr b="1" lang="ru-RU">
                <a:solidFill>
                  <a:srgbClr val="C00000"/>
                </a:solidFill>
              </a:rPr>
            </a:br>
            <a:br>
              <a:rPr b="1" lang="ru-RU">
                <a:solidFill>
                  <a:srgbClr val="C00000"/>
                </a:solidFill>
              </a:rPr>
            </a:br>
            <a:br>
              <a:rPr b="1" lang="ru-RU">
                <a:solidFill>
                  <a:srgbClr val="C00000"/>
                </a:solidFill>
              </a:rPr>
            </a:br>
            <a:br>
              <a:rPr b="1" lang="ru-RU">
                <a:solidFill>
                  <a:srgbClr val="C00000"/>
                </a:solidFill>
              </a:rPr>
            </a:br>
            <a:br>
              <a:rPr b="1" lang="ru-RU">
                <a:solidFill>
                  <a:srgbClr val="C00000"/>
                </a:solidFill>
              </a:rPr>
            </a:br>
            <a:br>
              <a:rPr b="1" lang="ru-RU">
                <a:solidFill>
                  <a:srgbClr val="C00000"/>
                </a:solidFill>
              </a:rPr>
            </a:br>
            <a:r>
              <a:rPr b="1" lang="ru-RU">
                <a:solidFill>
                  <a:srgbClr val="C00000"/>
                </a:solidFill>
              </a:rPr>
              <a:t>Политическое лидерство.</a:t>
            </a:r>
            <a:br>
              <a:rPr b="1" lang="ru-RU">
                <a:solidFill>
                  <a:srgbClr val="C00000"/>
                </a:solidFill>
              </a:rPr>
            </a:br>
            <a:r>
              <a:rPr b="1" lang="ru-RU">
                <a:solidFill>
                  <a:srgbClr val="C00000"/>
                </a:solidFill>
              </a:rPr>
              <a:t>Женское политическое лидерство в Кыргызской республике: "через тернии к звездам"</a:t>
            </a:r>
            <a:endParaRPr/>
          </a:p>
        </p:txBody>
      </p:sp>
      <p:sp>
        <p:nvSpPr>
          <p:cNvPr id="102" name="Google Shape;102;p1"/>
          <p:cNvSpPr txBox="1"/>
          <p:nvPr>
            <p:ph idx="1" type="subTitle"/>
          </p:nvPr>
        </p:nvSpPr>
        <p:spPr>
          <a:xfrm>
            <a:off x="1341120" y="5264457"/>
            <a:ext cx="9144000" cy="135828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400"/>
              <a:buNone/>
            </a:pPr>
            <a:r>
              <a:rPr b="1" lang="ru-RU"/>
              <a:t>Наталья Никитенко</a:t>
            </a:r>
            <a:endParaRPr/>
          </a:p>
          <a:p>
            <a:pPr indent="0" lvl="0" marL="0" rtl="0" algn="r">
              <a:lnSpc>
                <a:spcPct val="90000"/>
              </a:lnSpc>
              <a:spcBef>
                <a:spcPts val="1000"/>
              </a:spcBef>
              <a:spcAft>
                <a:spcPts val="0"/>
              </a:spcAft>
              <a:buClr>
                <a:schemeClr val="dk1"/>
              </a:buClr>
              <a:buSzPts val="2000"/>
              <a:buNone/>
            </a:pPr>
            <a:r>
              <a:rPr lang="ru-RU" sz="2000"/>
              <a:t>Депутат V и VI созывов парламента, председатель комитетов</a:t>
            </a:r>
            <a:endParaRPr/>
          </a:p>
          <a:p>
            <a:pPr indent="0" lvl="0" marL="0" rtl="0" algn="r">
              <a:lnSpc>
                <a:spcPct val="90000"/>
              </a:lnSpc>
              <a:spcBef>
                <a:spcPts val="1000"/>
              </a:spcBef>
              <a:spcAft>
                <a:spcPts val="0"/>
              </a:spcAft>
              <a:buClr>
                <a:schemeClr val="dk1"/>
              </a:buClr>
              <a:buSzPts val="2000"/>
              <a:buNone/>
            </a:pPr>
            <a:r>
              <a:rPr lang="ru-RU" sz="2000"/>
              <a:t>Национальный эксперт по гендерным вопросам ООН Женщины</a:t>
            </a:r>
            <a:endParaRPr/>
          </a:p>
        </p:txBody>
      </p:sp>
      <p:pic>
        <p:nvPicPr>
          <p:cNvPr id="103" name="Google Shape;103;p1"/>
          <p:cNvPicPr preferRelativeResize="0"/>
          <p:nvPr/>
        </p:nvPicPr>
        <p:blipFill rotWithShape="1">
          <a:blip r:embed="rId3">
            <a:alphaModFix/>
          </a:blip>
          <a:srcRect b="0" l="0" r="0" t="0"/>
          <a:stretch/>
        </p:blipFill>
        <p:spPr>
          <a:xfrm>
            <a:off x="1293772" y="536639"/>
            <a:ext cx="2857504" cy="319088"/>
          </a:xfrm>
          <a:prstGeom prst="rect">
            <a:avLst/>
          </a:prstGeom>
          <a:noFill/>
          <a:ln>
            <a:noFill/>
          </a:ln>
        </p:spPr>
      </p:pic>
      <p:pic>
        <p:nvPicPr>
          <p:cNvPr descr="D:\Civic\ГРАЖДАНСКАЯ ПЛАТФОРМА\2_Организационные\4_Логотипы\Новый логотип ОФ ГП\Logo GP original JPG.jpg" id="104" name="Google Shape;104;p1"/>
          <p:cNvPicPr preferRelativeResize="0"/>
          <p:nvPr/>
        </p:nvPicPr>
        <p:blipFill rotWithShape="1">
          <a:blip r:embed="rId4">
            <a:alphaModFix/>
          </a:blip>
          <a:srcRect b="0" l="0" r="0" t="0"/>
          <a:stretch/>
        </p:blipFill>
        <p:spPr>
          <a:xfrm>
            <a:off x="5180227" y="309817"/>
            <a:ext cx="2613162" cy="731717"/>
          </a:xfrm>
          <a:prstGeom prst="rect">
            <a:avLst/>
          </a:prstGeom>
          <a:noFill/>
          <a:ln>
            <a:noFill/>
          </a:ln>
        </p:spPr>
      </p:pic>
      <p:pic>
        <p:nvPicPr>
          <p:cNvPr id="105" name="Google Shape;105;p1"/>
          <p:cNvPicPr preferRelativeResize="0"/>
          <p:nvPr/>
        </p:nvPicPr>
        <p:blipFill rotWithShape="1">
          <a:blip r:embed="rId5">
            <a:alphaModFix/>
          </a:blip>
          <a:srcRect b="0" l="0" r="0" t="0"/>
          <a:stretch/>
        </p:blipFill>
        <p:spPr>
          <a:xfrm>
            <a:off x="9038198" y="393792"/>
            <a:ext cx="2051184" cy="6477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21 век: Топ мировые лидеры по версии Gallup 2019</a:t>
            </a:r>
            <a:endParaRPr/>
          </a:p>
        </p:txBody>
      </p:sp>
      <p:sp>
        <p:nvSpPr>
          <p:cNvPr id="156" name="Google Shape;156;p10"/>
          <p:cNvSpPr txBox="1"/>
          <p:nvPr>
            <p:ph idx="2" type="body"/>
          </p:nvPr>
        </p:nvSpPr>
        <p:spPr>
          <a:xfrm>
            <a:off x="668020" y="1681480"/>
            <a:ext cx="5329555" cy="4508500"/>
          </a:xfrm>
          <a:prstGeom prst="rect">
            <a:avLst/>
          </a:prstGeom>
          <a:noFill/>
          <a:ln>
            <a:noFill/>
          </a:ln>
        </p:spPr>
        <p:txBody>
          <a:bodyPr anchorCtr="0" anchor="t" bIns="45700" lIns="91425" spcFirstLastPara="1" rIns="91425" wrap="square" tIns="45700">
            <a:normAutofit fontScale="67500" lnSpcReduction="10000"/>
          </a:bodyPr>
          <a:lstStyle/>
          <a:p>
            <a:pPr indent="-228600" lvl="0" marL="228600" rtl="0" algn="just">
              <a:lnSpc>
                <a:spcPct val="90000"/>
              </a:lnSpc>
              <a:spcBef>
                <a:spcPts val="0"/>
              </a:spcBef>
              <a:spcAft>
                <a:spcPts val="0"/>
              </a:spcAft>
              <a:buClr>
                <a:schemeClr val="dk1"/>
              </a:buClr>
              <a:buSzPct val="100000"/>
              <a:buChar char="•"/>
            </a:pPr>
            <a:r>
              <a:rPr lang="ru-RU"/>
              <a:t>президент США Дональд Трамп — 89 пунктов по индексу известности,</a:t>
            </a:r>
            <a:endParaRPr/>
          </a:p>
          <a:p>
            <a:pPr indent="-228600" lvl="0" marL="228600" rtl="0" algn="l">
              <a:lnSpc>
                <a:spcPct val="90000"/>
              </a:lnSpc>
              <a:spcBef>
                <a:spcPts val="1000"/>
              </a:spcBef>
              <a:spcAft>
                <a:spcPts val="0"/>
              </a:spcAft>
              <a:buClr>
                <a:schemeClr val="dk1"/>
              </a:buClr>
              <a:buSzPct val="100000"/>
              <a:buChar char="•"/>
            </a:pPr>
            <a:r>
              <a:rPr lang="ru-RU"/>
              <a:t>президент России Владимир Путин — 84 пункта,</a:t>
            </a:r>
            <a:endParaRPr/>
          </a:p>
          <a:p>
            <a:pPr indent="-228600" lvl="0" marL="228600" rtl="0" algn="l">
              <a:lnSpc>
                <a:spcPct val="90000"/>
              </a:lnSpc>
              <a:spcBef>
                <a:spcPts val="1000"/>
              </a:spcBef>
              <a:spcAft>
                <a:spcPts val="0"/>
              </a:spcAft>
              <a:buClr>
                <a:schemeClr val="dk1"/>
              </a:buClr>
              <a:buSzPct val="100000"/>
              <a:buChar char="•"/>
            </a:pPr>
            <a:r>
              <a:rPr lang="ru-RU"/>
              <a:t>канцлер Германии Ангела Меркель — 77 пунктов,</a:t>
            </a:r>
            <a:endParaRPr/>
          </a:p>
          <a:p>
            <a:pPr indent="-228600" lvl="0" marL="228600" rtl="0" algn="l">
              <a:lnSpc>
                <a:spcPct val="90000"/>
              </a:lnSpc>
              <a:spcBef>
                <a:spcPts val="1000"/>
              </a:spcBef>
              <a:spcAft>
                <a:spcPts val="0"/>
              </a:spcAft>
              <a:buClr>
                <a:schemeClr val="dk1"/>
              </a:buClr>
              <a:buSzPct val="100000"/>
              <a:buChar char="•"/>
            </a:pPr>
            <a:r>
              <a:rPr lang="ru-RU"/>
              <a:t>папа римский Франциск — 76 пунктов,</a:t>
            </a:r>
            <a:endParaRPr/>
          </a:p>
          <a:p>
            <a:pPr indent="-228600" lvl="0" marL="228600" rtl="0" algn="l">
              <a:lnSpc>
                <a:spcPct val="90000"/>
              </a:lnSpc>
              <a:spcBef>
                <a:spcPts val="1000"/>
              </a:spcBef>
              <a:spcAft>
                <a:spcPts val="0"/>
              </a:spcAft>
              <a:buClr>
                <a:schemeClr val="dk1"/>
              </a:buClr>
              <a:buSzPct val="100000"/>
              <a:buChar char="•"/>
            </a:pPr>
            <a:r>
              <a:rPr lang="ru-RU"/>
              <a:t>президент Франции Эмманюэль Макрон — 73 пункта.</a:t>
            </a:r>
            <a:endParaRPr/>
          </a:p>
          <a:p>
            <a:pPr indent="-108585" lvl="0" marL="228600" rtl="0" algn="l">
              <a:lnSpc>
                <a:spcPct val="90000"/>
              </a:lnSpc>
              <a:spcBef>
                <a:spcPts val="1000"/>
              </a:spcBef>
              <a:spcAft>
                <a:spcPts val="0"/>
              </a:spcAft>
              <a:buClr>
                <a:schemeClr val="dk1"/>
              </a:buClr>
              <a:buSzPct val="100000"/>
              <a:buNone/>
            </a:pPr>
            <a:r>
              <a:t/>
            </a:r>
            <a:endParaRPr/>
          </a:p>
          <a:p>
            <a:pPr indent="-108585" lvl="0" marL="228600" rtl="0" algn="l">
              <a:lnSpc>
                <a:spcPct val="90000"/>
              </a:lnSpc>
              <a:spcBef>
                <a:spcPts val="1000"/>
              </a:spcBef>
              <a:spcAft>
                <a:spcPts val="0"/>
              </a:spcAft>
              <a:buClr>
                <a:schemeClr val="dk1"/>
              </a:buClr>
              <a:buSzPct val="100000"/>
              <a:buNone/>
            </a:pPr>
            <a:r>
              <a:t/>
            </a:r>
            <a:endParaRPr/>
          </a:p>
        </p:txBody>
      </p:sp>
      <p:sp>
        <p:nvSpPr>
          <p:cNvPr id="157" name="Google Shape;157;p10"/>
          <p:cNvSpPr txBox="1"/>
          <p:nvPr>
            <p:ph idx="3" type="body"/>
          </p:nvPr>
        </p:nvSpPr>
        <p:spPr>
          <a:xfrm>
            <a:off x="6172200" y="1498600"/>
            <a:ext cx="5183505" cy="438150"/>
          </a:xfrm>
          <a:prstGeom prst="rect">
            <a:avLst/>
          </a:prstGeom>
          <a:noFill/>
          <a:ln>
            <a:noFill/>
          </a:ln>
        </p:spPr>
        <p:txBody>
          <a:bodyPr anchorCtr="0" anchor="b" bIns="45700" lIns="91425" spcFirstLastPara="1" rIns="91425" wrap="square" tIns="45700">
            <a:normAutofit fontScale="97500"/>
          </a:bodyPr>
          <a:lstStyle/>
          <a:p>
            <a:pPr indent="0" lvl="0" marL="0" rtl="0" algn="ctr">
              <a:lnSpc>
                <a:spcPct val="90000"/>
              </a:lnSpc>
              <a:spcBef>
                <a:spcPts val="0"/>
              </a:spcBef>
              <a:spcAft>
                <a:spcPts val="0"/>
              </a:spcAft>
              <a:buClr>
                <a:schemeClr val="dk1"/>
              </a:buClr>
              <a:buSzPct val="100000"/>
              <a:buNone/>
            </a:pPr>
            <a:r>
              <a:rPr lang="ru-RU"/>
              <a:t>отношение</a:t>
            </a:r>
            <a:endParaRPr/>
          </a:p>
        </p:txBody>
      </p:sp>
      <p:sp>
        <p:nvSpPr>
          <p:cNvPr id="158" name="Google Shape;158;p10"/>
          <p:cNvSpPr txBox="1"/>
          <p:nvPr>
            <p:ph idx="4" type="body"/>
          </p:nvPr>
        </p:nvSpPr>
        <p:spPr>
          <a:xfrm>
            <a:off x="6101715" y="1937385"/>
            <a:ext cx="5861685" cy="4799330"/>
          </a:xfrm>
          <a:prstGeom prst="rect">
            <a:avLst/>
          </a:prstGeom>
          <a:noFill/>
          <a:ln>
            <a:noFill/>
          </a:ln>
        </p:spPr>
        <p:txBody>
          <a:bodyPr anchorCtr="0" anchor="t" bIns="45700" lIns="91425" spcFirstLastPara="1" rIns="91425" wrap="square" tIns="45700">
            <a:normAutofit fontScale="67500" lnSpcReduction="10000"/>
          </a:bodyPr>
          <a:lstStyle/>
          <a:p>
            <a:pPr indent="-228600" lvl="0" marL="228600" rtl="0" algn="just">
              <a:lnSpc>
                <a:spcPct val="90000"/>
              </a:lnSpc>
              <a:spcBef>
                <a:spcPts val="0"/>
              </a:spcBef>
              <a:spcAft>
                <a:spcPts val="0"/>
              </a:spcAft>
              <a:buClr>
                <a:schemeClr val="dk1"/>
              </a:buClr>
              <a:buSzPct val="100000"/>
              <a:buChar char="•"/>
            </a:pPr>
            <a:r>
              <a:rPr lang="ru-RU"/>
              <a:t>папа римский Франциск (53% относится благоприятно против 23%, относящихся неблагоприятно),</a:t>
            </a:r>
            <a:endParaRPr/>
          </a:p>
          <a:p>
            <a:pPr indent="-228600" lvl="0" marL="228600" rtl="0" algn="just">
              <a:lnSpc>
                <a:spcPct val="90000"/>
              </a:lnSpc>
              <a:spcBef>
                <a:spcPts val="1000"/>
              </a:spcBef>
              <a:spcAft>
                <a:spcPts val="0"/>
              </a:spcAft>
              <a:buClr>
                <a:schemeClr val="dk1"/>
              </a:buClr>
              <a:buSzPct val="100000"/>
              <a:buChar char="•"/>
            </a:pPr>
            <a:r>
              <a:rPr lang="ru-RU"/>
              <a:t>канцлер Германии Ангела Меркель (46% против 31%),</a:t>
            </a:r>
            <a:endParaRPr/>
          </a:p>
          <a:p>
            <a:pPr indent="-228600" lvl="0" marL="228600" rtl="0" algn="just">
              <a:lnSpc>
                <a:spcPct val="90000"/>
              </a:lnSpc>
              <a:spcBef>
                <a:spcPts val="1000"/>
              </a:spcBef>
              <a:spcAft>
                <a:spcPts val="0"/>
              </a:spcAft>
              <a:buClr>
                <a:schemeClr val="dk1"/>
              </a:buClr>
              <a:buSzPct val="100000"/>
              <a:buChar char="•"/>
            </a:pPr>
            <a:r>
              <a:rPr lang="ru-RU"/>
              <a:t>президент Франции Эмманюэль Макрон (40% против 33%),</a:t>
            </a:r>
            <a:endParaRPr/>
          </a:p>
          <a:p>
            <a:pPr indent="-228600" lvl="0" marL="228600" rtl="0" algn="just">
              <a:lnSpc>
                <a:spcPct val="90000"/>
              </a:lnSpc>
              <a:spcBef>
                <a:spcPts val="1000"/>
              </a:spcBef>
              <a:spcAft>
                <a:spcPts val="0"/>
              </a:spcAft>
              <a:buClr>
                <a:schemeClr val="dk1"/>
              </a:buClr>
              <a:buSzPct val="100000"/>
              <a:buChar char="•"/>
            </a:pPr>
            <a:r>
              <a:rPr lang="ru-RU"/>
              <a:t>премьер-министр Индии Нарендра Моди (26% против 28%),</a:t>
            </a:r>
            <a:endParaRPr/>
          </a:p>
          <a:p>
            <a:pPr indent="-228600" lvl="0" marL="228600" rtl="0" algn="just">
              <a:lnSpc>
                <a:spcPct val="90000"/>
              </a:lnSpc>
              <a:spcBef>
                <a:spcPts val="1000"/>
              </a:spcBef>
              <a:spcAft>
                <a:spcPts val="0"/>
              </a:spcAft>
              <a:buClr>
                <a:schemeClr val="dk1"/>
              </a:buClr>
              <a:buSzPct val="100000"/>
              <a:buChar char="•"/>
            </a:pPr>
            <a:r>
              <a:rPr lang="ru-RU"/>
              <a:t>премьер-министр Великобритании Борис Джонсон (30% против 38%),</a:t>
            </a:r>
            <a:endParaRPr/>
          </a:p>
          <a:p>
            <a:pPr indent="-228600" lvl="0" marL="228600" rtl="0" algn="just">
              <a:lnSpc>
                <a:spcPct val="90000"/>
              </a:lnSpc>
              <a:spcBef>
                <a:spcPts val="1000"/>
              </a:spcBef>
              <a:spcAft>
                <a:spcPts val="0"/>
              </a:spcAft>
              <a:buClr>
                <a:schemeClr val="dk1"/>
              </a:buClr>
              <a:buSzPct val="100000"/>
              <a:buChar char="•"/>
            </a:pPr>
            <a:r>
              <a:rPr lang="ru-RU"/>
              <a:t>президент Турции Реджеп Тайип Эрдоган (30% против 40%),</a:t>
            </a:r>
            <a:endParaRPr/>
          </a:p>
          <a:p>
            <a:pPr indent="-228600" lvl="0" marL="228600" rtl="0" algn="just">
              <a:lnSpc>
                <a:spcPct val="90000"/>
              </a:lnSpc>
              <a:spcBef>
                <a:spcPts val="1000"/>
              </a:spcBef>
              <a:spcAft>
                <a:spcPts val="0"/>
              </a:spcAft>
              <a:buClr>
                <a:schemeClr val="dk1"/>
              </a:buClr>
              <a:buSzPct val="100000"/>
              <a:buChar char="•"/>
            </a:pPr>
            <a:r>
              <a:rPr lang="ru-RU"/>
              <a:t>президент России Владимир Путин (36% против 48%),</a:t>
            </a:r>
            <a:endParaRPr/>
          </a:p>
          <a:p>
            <a:pPr indent="-228600" lvl="0" marL="228600" rtl="0" algn="just">
              <a:lnSpc>
                <a:spcPct val="90000"/>
              </a:lnSpc>
              <a:spcBef>
                <a:spcPts val="1000"/>
              </a:spcBef>
              <a:spcAft>
                <a:spcPts val="0"/>
              </a:spcAft>
              <a:buClr>
                <a:schemeClr val="dk1"/>
              </a:buClr>
              <a:buSzPct val="100000"/>
              <a:buChar char="•"/>
            </a:pPr>
            <a:r>
              <a:rPr lang="ru-RU"/>
              <a:t>председатель КНР Си Цзиньпин (29% против 41%),</a:t>
            </a:r>
            <a:endParaRPr/>
          </a:p>
          <a:p>
            <a:pPr indent="-228600" lvl="0" marL="228600" rtl="0" algn="just">
              <a:lnSpc>
                <a:spcPct val="90000"/>
              </a:lnSpc>
              <a:spcBef>
                <a:spcPts val="1000"/>
              </a:spcBef>
              <a:spcAft>
                <a:spcPts val="0"/>
              </a:spcAft>
              <a:buClr>
                <a:schemeClr val="dk1"/>
              </a:buClr>
              <a:buSzPct val="100000"/>
              <a:buChar char="•"/>
            </a:pPr>
            <a:r>
              <a:rPr lang="ru-RU"/>
              <a:t>президент США Дональд Трамп (31% против 58%).</a:t>
            </a:r>
            <a:endParaRPr/>
          </a:p>
          <a:p>
            <a:pPr indent="-108585" lvl="0" marL="228600" rtl="0" algn="just">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4" name="Google Shape;164;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ru-RU"/>
              <a:t>1. Охарактеризуйте основные черты, образы и стратегии мировых политических лидеров рейтинга</a:t>
            </a:r>
            <a:endParaRPr/>
          </a:p>
          <a:p>
            <a:pPr indent="-228600" lvl="0" marL="228600" rtl="0" algn="l">
              <a:lnSpc>
                <a:spcPct val="90000"/>
              </a:lnSpc>
              <a:spcBef>
                <a:spcPts val="1000"/>
              </a:spcBef>
              <a:spcAft>
                <a:spcPts val="0"/>
              </a:spcAft>
              <a:buClr>
                <a:schemeClr val="dk1"/>
              </a:buClr>
              <a:buSzPts val="2800"/>
              <a:buChar char="•"/>
            </a:pPr>
            <a:r>
              <a:rPr lang="ru-RU"/>
              <a:t>2. Изменение мира после COVID, влияние мировых войн на мировое лидерство</a:t>
            </a:r>
            <a:endParaRPr/>
          </a:p>
          <a:p>
            <a:pPr indent="-228600" lvl="0" marL="228600" rtl="0" algn="l">
              <a:lnSpc>
                <a:spcPct val="90000"/>
              </a:lnSpc>
              <a:spcBef>
                <a:spcPts val="1000"/>
              </a:spcBef>
              <a:spcAft>
                <a:spcPts val="0"/>
              </a:spcAft>
              <a:buClr>
                <a:schemeClr val="dk1"/>
              </a:buClr>
              <a:buSzPts val="2800"/>
              <a:buChar char="•"/>
            </a:pPr>
            <a:r>
              <a:rPr lang="ru-RU"/>
              <a:t>3. Что Вы думаете о женском политическом лидерстве в 20-21 веках?</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Женское политическое лидерство.</a:t>
            </a:r>
            <a:br>
              <a:rPr b="1" lang="ru-RU"/>
            </a:br>
            <a:r>
              <a:rPr b="1" lang="ru-RU"/>
              <a:t>Неравенство и стереотипы</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idx="1" type="body"/>
          </p:nvPr>
        </p:nvSpPr>
        <p:spPr>
          <a:xfrm>
            <a:off x="838200" y="518160"/>
            <a:ext cx="10515600" cy="565912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ru-RU"/>
              <a:t>Среди глав 193 государств-членов ООН доля женщин составляет лишь </a:t>
            </a:r>
            <a:r>
              <a:rPr b="1" lang="ru-RU"/>
              <a:t>5,7%</a:t>
            </a:r>
            <a:endParaRPr/>
          </a:p>
          <a:p>
            <a:pPr indent="-228600" lvl="0" marL="228600" rtl="0" algn="just">
              <a:lnSpc>
                <a:spcPct val="90000"/>
              </a:lnSpc>
              <a:spcBef>
                <a:spcPts val="1000"/>
              </a:spcBef>
              <a:spcAft>
                <a:spcPts val="0"/>
              </a:spcAft>
              <a:buClr>
                <a:schemeClr val="dk1"/>
              </a:buClr>
              <a:buSzPts val="2800"/>
              <a:buChar char="•"/>
            </a:pPr>
            <a:r>
              <a:rPr lang="ru-RU"/>
              <a:t>Неравенство женщин во власти проецируется на их поведение. На протяжении долгого периода истории женщины оказывались исключенными из участия в общественной жизни, в том числе и политики. </a:t>
            </a:r>
            <a:endParaRPr/>
          </a:p>
          <a:p>
            <a:pPr indent="-228600" lvl="0" marL="228600" rtl="0" algn="just">
              <a:lnSpc>
                <a:spcPct val="90000"/>
              </a:lnSpc>
              <a:spcBef>
                <a:spcPts val="1000"/>
              </a:spcBef>
              <a:spcAft>
                <a:spcPts val="0"/>
              </a:spcAft>
              <a:buClr>
                <a:schemeClr val="dk1"/>
              </a:buClr>
              <a:buSzPts val="2800"/>
              <a:buChar char="•"/>
            </a:pPr>
            <a:r>
              <a:rPr lang="ru-RU"/>
              <a:t>Политика более чем какой-либо другой род общественной деятельности считалась и считается до сих пор элитарным занятием, куда амбиции женщин должны быть направлены в меньшей степени. </a:t>
            </a:r>
            <a:endParaRPr/>
          </a:p>
          <a:p>
            <a:pPr indent="-228600" lvl="0" marL="228600" rtl="0" algn="just">
              <a:lnSpc>
                <a:spcPct val="90000"/>
              </a:lnSpc>
              <a:spcBef>
                <a:spcPts val="1000"/>
              </a:spcBef>
              <a:spcAft>
                <a:spcPts val="0"/>
              </a:spcAft>
              <a:buClr>
                <a:schemeClr val="dk1"/>
              </a:buClr>
              <a:buSzPts val="2800"/>
              <a:buChar char="•"/>
            </a:pPr>
            <a:r>
              <a:rPr lang="ru-RU"/>
              <a:t>Достаточно отчетливо гендерные предпочтения выражаются в ходе политической борьбы.</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txBox="1"/>
          <p:nvPr>
            <p:ph idx="1" type="body"/>
          </p:nvPr>
        </p:nvSpPr>
        <p:spPr>
          <a:xfrm>
            <a:off x="1243965" y="871855"/>
            <a:ext cx="10515600" cy="5548630"/>
          </a:xfrm>
          <a:prstGeom prst="rect">
            <a:avLst/>
          </a:prstGeom>
          <a:noFill/>
          <a:ln>
            <a:noFill/>
          </a:ln>
        </p:spPr>
        <p:txBody>
          <a:bodyPr anchorCtr="0" anchor="t" bIns="45700" lIns="91425" spcFirstLastPara="1" rIns="91425" wrap="square" tIns="45700">
            <a:normAutofit fontScale="97500"/>
          </a:bodyPr>
          <a:lstStyle/>
          <a:p>
            <a:pPr indent="-228600" lvl="0" marL="228600" rtl="0" algn="just">
              <a:lnSpc>
                <a:spcPct val="90000"/>
              </a:lnSpc>
              <a:spcBef>
                <a:spcPts val="0"/>
              </a:spcBef>
              <a:spcAft>
                <a:spcPts val="0"/>
              </a:spcAft>
              <a:buClr>
                <a:schemeClr val="dk1"/>
              </a:buClr>
              <a:buSzPct val="100000"/>
              <a:buChar char="•"/>
            </a:pPr>
            <a:r>
              <a:rPr lang="ru-RU"/>
              <a:t>2022: 11 президентов: Саломея Зурабишвили (Грузия), Екатерина Сакелларопулу (Греция), Майя Санду (Молдова), Зузана Чапутова (Словакия), Бедя Дэви Бхандари (Непал), Халима Якоб (Сингапур), Паула-Мей Ви. Тобаго), Сандра Массон (Барбадос), Сахле-Ворк Зевде (Эфиопия), Ксёмара Кастро (Гондурас), Самия Сулуху Хасан (Танзания).</a:t>
            </a:r>
            <a:endParaRPr/>
          </a:p>
          <a:p>
            <a:pPr indent="-55245" lvl="0" marL="22860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chemeClr val="dk1"/>
              </a:buClr>
              <a:buSzPct val="100000"/>
              <a:buChar char="•"/>
            </a:pPr>
            <a:r>
              <a:rPr lang="ru-RU"/>
              <a:t>2022:  15 женщин возглавляют правительства: Ингрида Шимоните (Литва), Катрин Якобсдоттир (Исландия), Кая Каллас (Эстония), Магдалена Андерссон (Швеция), Санна Марин (Финляндия), Мэтте Фредериксен (Дания), Шейх Хасина (Сербия), Наталья Гаврилита (Молдова) Джасинда Ардерн (Новая Зеландия), Миа Мотли (Барбадос), Роуз Кристиан Рапонда (Габон), Фиаме Наоми Матаафа (Самоа), Виктор Томега Догбе (Того), Найла Боу.</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ru-RU" sz="3600"/>
              <a:t>Ожидания от женщин-политиков (исследования)</a:t>
            </a:r>
            <a:endParaRPr/>
          </a:p>
        </p:txBody>
      </p:sp>
      <p:sp>
        <p:nvSpPr>
          <p:cNvPr id="185" name="Google Shape;185;p15"/>
          <p:cNvSpPr txBox="1"/>
          <p:nvPr>
            <p:ph idx="1" type="body"/>
          </p:nvPr>
        </p:nvSpPr>
        <p:spPr>
          <a:xfrm>
            <a:off x="838200" y="1358900"/>
            <a:ext cx="10768965" cy="5142865"/>
          </a:xfrm>
          <a:prstGeom prst="rect">
            <a:avLst/>
          </a:prstGeom>
          <a:noFill/>
          <a:ln>
            <a:noFill/>
          </a:ln>
        </p:spPr>
        <p:txBody>
          <a:bodyPr anchorCtr="0" anchor="t" bIns="45700" lIns="91425" spcFirstLastPara="1" rIns="91425" wrap="square" tIns="45700">
            <a:normAutofit fontScale="87500" lnSpcReduction="10000"/>
          </a:bodyPr>
          <a:lstStyle/>
          <a:p>
            <a:pPr indent="-228600" lvl="0" marL="228600" rtl="0" algn="just">
              <a:lnSpc>
                <a:spcPct val="90000"/>
              </a:lnSpc>
              <a:spcBef>
                <a:spcPts val="0"/>
              </a:spcBef>
              <a:spcAft>
                <a:spcPts val="0"/>
              </a:spcAft>
              <a:buClr>
                <a:schemeClr val="dk1"/>
              </a:buClr>
              <a:buSzPct val="100000"/>
              <a:buChar char="•"/>
            </a:pPr>
            <a:r>
              <a:rPr lang="ru-RU"/>
              <a:t>Женщин-политиков оценивают по двойным критериям: они обязаны быть политиками с традиционным, а значит – маскулинным набором качеств, и женщиной, которая обязана сохранять феминность</a:t>
            </a:r>
            <a:endParaRPr/>
          </a:p>
          <a:p>
            <a:pPr indent="-228600" lvl="0" marL="228600" rtl="0" algn="just">
              <a:lnSpc>
                <a:spcPct val="90000"/>
              </a:lnSpc>
              <a:spcBef>
                <a:spcPts val="1000"/>
              </a:spcBef>
              <a:spcAft>
                <a:spcPts val="0"/>
              </a:spcAft>
              <a:buClr>
                <a:schemeClr val="dk1"/>
              </a:buClr>
              <a:buSzPct val="100000"/>
              <a:buChar char="•"/>
            </a:pPr>
            <a:r>
              <a:rPr lang="ru-RU"/>
              <a:t> Женщине при продвижении во власть необходимо добиваться здравого баланса сочетания как “мужских”, так и “женских” качеств, демонстрируя электорату свои личностные особенности. Данный тип позиционирования называется “пульсирующим имиджем”.</a:t>
            </a:r>
            <a:endParaRPr/>
          </a:p>
          <a:p>
            <a:pPr indent="0" lvl="0" marL="0" rtl="0" algn="just">
              <a:lnSpc>
                <a:spcPct val="90000"/>
              </a:lnSpc>
              <a:spcBef>
                <a:spcPts val="1000"/>
              </a:spcBef>
              <a:spcAft>
                <a:spcPts val="0"/>
              </a:spcAft>
              <a:buClr>
                <a:schemeClr val="dk1"/>
              </a:buClr>
              <a:buSzPct val="100000"/>
              <a:buNone/>
            </a:pPr>
            <a:r>
              <a:rPr lang="ru-RU"/>
              <a:t>Вместе с тем, некоторые составляющие имиджа женщины-кандидата требуют приближенности к гендерному дисплею маскулинности. Среди них –</a:t>
            </a:r>
            <a:endParaRPr/>
          </a:p>
          <a:p>
            <a:pPr indent="-228600" lvl="0" marL="228600" rtl="0" algn="just">
              <a:lnSpc>
                <a:spcPct val="90000"/>
              </a:lnSpc>
              <a:spcBef>
                <a:spcPts val="1000"/>
              </a:spcBef>
              <a:spcAft>
                <a:spcPts val="0"/>
              </a:spcAft>
              <a:buClr>
                <a:schemeClr val="dk1"/>
              </a:buClr>
              <a:buSzPct val="100000"/>
              <a:buChar char="•"/>
            </a:pPr>
            <a:r>
              <a:rPr b="1" lang="ru-RU"/>
              <a:t>голос: </a:t>
            </a:r>
            <a:r>
              <a:rPr lang="ru-RU"/>
              <a:t>низкий голос способен создать имидж уверенного профессионала,</a:t>
            </a:r>
            <a:endParaRPr/>
          </a:p>
          <a:p>
            <a:pPr indent="-228600" lvl="0" marL="228600" rtl="0" algn="just">
              <a:lnSpc>
                <a:spcPct val="90000"/>
              </a:lnSpc>
              <a:spcBef>
                <a:spcPts val="1000"/>
              </a:spcBef>
              <a:spcAft>
                <a:spcPts val="0"/>
              </a:spcAft>
              <a:buClr>
                <a:schemeClr val="dk1"/>
              </a:buClr>
              <a:buSzPct val="100000"/>
              <a:buChar char="•"/>
            </a:pPr>
            <a:r>
              <a:rPr lang="ru-RU"/>
              <a:t>высокий ассоциируется с истеричностью и раздражает, </a:t>
            </a:r>
            <a:endParaRPr/>
          </a:p>
          <a:p>
            <a:pPr indent="-228600" lvl="0" marL="228600" rtl="0" algn="just">
              <a:lnSpc>
                <a:spcPct val="90000"/>
              </a:lnSpc>
              <a:spcBef>
                <a:spcPts val="1000"/>
              </a:spcBef>
              <a:spcAft>
                <a:spcPts val="0"/>
              </a:spcAft>
              <a:buClr>
                <a:schemeClr val="dk1"/>
              </a:buClr>
              <a:buSzPct val="100000"/>
              <a:buChar char="•"/>
            </a:pPr>
            <a:r>
              <a:rPr b="1" lang="ru-RU"/>
              <a:t>одежда</a:t>
            </a:r>
            <a:r>
              <a:rPr lang="ru-RU"/>
              <a:t> женщины-кандидата (с одной стороны, она не должна выглядеть столь утонченно, как если бы нуждалась в защите, а с другой – обязана избегать излишне официального стиля.</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ru-RU"/>
            </a:br>
            <a:r>
              <a:rPr b="1" lang="ru-RU"/>
              <a:t>Исследователи выделяют Четыре основных стиля женского политического лидерства:</a:t>
            </a:r>
            <a:br>
              <a:rPr b="1" lang="ru-RU"/>
            </a:br>
            <a:endParaRPr b="1"/>
          </a:p>
        </p:txBody>
      </p:sp>
      <p:sp>
        <p:nvSpPr>
          <p:cNvPr id="191" name="Google Shape;19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ru-RU"/>
              <a:t>1. «Мать». Характерными особенностями этого стиля являются внимание, мягкость, забота об окружении и зависимость от него. «Мать» ориентирована на поддержание контактов в «семье» (Индира Ганди)</a:t>
            </a:r>
            <a:endParaRPr/>
          </a:p>
          <a:p>
            <a:pPr indent="-228600" lvl="0" marL="228600" rtl="0" algn="l">
              <a:lnSpc>
                <a:spcPct val="90000"/>
              </a:lnSpc>
              <a:spcBef>
                <a:spcPts val="1000"/>
              </a:spcBef>
              <a:spcAft>
                <a:spcPts val="0"/>
              </a:spcAft>
              <a:buClr>
                <a:schemeClr val="dk1"/>
              </a:buClr>
              <a:buSzPct val="100000"/>
              <a:buChar char="•"/>
            </a:pPr>
            <a:r>
              <a:rPr lang="ru-RU"/>
              <a:t>2. «Амазонка» - умна, уверена в себе, обладает мощной энергетикой и даром убеждения, сильная, волевая, независимая от своего окружения (Маргарет Тэтчер)</a:t>
            </a:r>
            <a:endParaRPr/>
          </a:p>
          <a:p>
            <a:pPr indent="-228600" lvl="0" marL="228600" rtl="0" algn="l">
              <a:lnSpc>
                <a:spcPct val="90000"/>
              </a:lnSpc>
              <a:spcBef>
                <a:spcPts val="1000"/>
              </a:spcBef>
              <a:spcAft>
                <a:spcPts val="0"/>
              </a:spcAft>
              <a:buClr>
                <a:schemeClr val="dk1"/>
              </a:buClr>
              <a:buSzPct val="100000"/>
              <a:buChar char="•"/>
            </a:pPr>
            <a:r>
              <a:rPr lang="ru-RU"/>
              <a:t>3. «Светская львица» обладает такими качествами как:  ум, умение очаровать, внешняя привлекательность, исключительная образованность. Особенно хорошо ладит с мужским окружением (Майя Санду)</a:t>
            </a:r>
            <a:endParaRPr/>
          </a:p>
          <a:p>
            <a:pPr indent="-228600" lvl="0" marL="228600" rtl="0" algn="l">
              <a:lnSpc>
                <a:spcPct val="90000"/>
              </a:lnSpc>
              <a:spcBef>
                <a:spcPts val="1000"/>
              </a:spcBef>
              <a:spcAft>
                <a:spcPts val="0"/>
              </a:spcAft>
              <a:buClr>
                <a:schemeClr val="dk1"/>
              </a:buClr>
              <a:buSzPct val="100000"/>
              <a:buChar char="•"/>
            </a:pPr>
            <a:r>
              <a:rPr lang="ru-RU"/>
              <a:t>4. Комбинированный (в большинстве своем)</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7"/>
          <p:cNvSpPr txBox="1"/>
          <p:nvPr>
            <p:ph type="title"/>
          </p:nvPr>
        </p:nvSpPr>
        <p:spPr>
          <a:xfrm>
            <a:off x="838200" y="365125"/>
            <a:ext cx="10515600" cy="79946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Опросы о мотивации лидерства</a:t>
            </a:r>
            <a:endParaRPr/>
          </a:p>
        </p:txBody>
      </p:sp>
      <p:sp>
        <p:nvSpPr>
          <p:cNvPr id="197" name="Google Shape;197;p17"/>
          <p:cNvSpPr txBox="1"/>
          <p:nvPr>
            <p:ph idx="1" type="body"/>
          </p:nvPr>
        </p:nvSpPr>
        <p:spPr>
          <a:xfrm>
            <a:off x="685800" y="1329055"/>
            <a:ext cx="10668000" cy="5111115"/>
          </a:xfrm>
          <a:prstGeom prst="rect">
            <a:avLst/>
          </a:prstGeom>
          <a:noFill/>
          <a:ln>
            <a:noFill/>
          </a:ln>
        </p:spPr>
        <p:txBody>
          <a:bodyPr anchorCtr="0" anchor="t" bIns="45700" lIns="91425" spcFirstLastPara="1" rIns="91425" wrap="square" tIns="45700">
            <a:normAutofit fontScale="87500" lnSpcReduction="20000"/>
          </a:bodyPr>
          <a:lstStyle/>
          <a:p>
            <a:pPr indent="-228600" lvl="0" marL="228600" rtl="0" algn="l">
              <a:lnSpc>
                <a:spcPct val="90000"/>
              </a:lnSpc>
              <a:spcBef>
                <a:spcPts val="0"/>
              </a:spcBef>
              <a:spcAft>
                <a:spcPts val="0"/>
              </a:spcAft>
              <a:buClr>
                <a:schemeClr val="dk1"/>
              </a:buClr>
              <a:buSzPct val="100000"/>
              <a:buChar char="•"/>
            </a:pPr>
            <a:r>
              <a:rPr lang="ru-RU"/>
              <a:t>Если для мужчин власть, кроме прочего, - это большая игра, подразумевающая сам процесс, конкуренцию с другими мужчинами, то лидеры-женщины в ходе исследования, как правило, говорили об отсутствии желания сделать карьеру. Пытаясь объяснить свое стремление к власти, они называют такие мотивы, именно в такой последовательности:</a:t>
            </a:r>
            <a:endParaRPr/>
          </a:p>
          <a:p>
            <a:pPr indent="-228600" lvl="0" marL="228600" rtl="0" algn="l">
              <a:lnSpc>
                <a:spcPct val="90000"/>
              </a:lnSpc>
              <a:spcBef>
                <a:spcPts val="1000"/>
              </a:spcBef>
              <a:spcAft>
                <a:spcPts val="0"/>
              </a:spcAft>
              <a:buClr>
                <a:schemeClr val="dk1"/>
              </a:buClr>
              <a:buSzPct val="100000"/>
              <a:buChar char="•"/>
            </a:pPr>
            <a:r>
              <a:rPr lang="ru-RU"/>
              <a:t>1. «мотивация самореализации», желание доказать себе, что все задуманное реализовалось;</a:t>
            </a:r>
            <a:endParaRPr/>
          </a:p>
          <a:p>
            <a:pPr indent="-228600" lvl="0" marL="228600" rtl="0" algn="l">
              <a:lnSpc>
                <a:spcPct val="90000"/>
              </a:lnSpc>
              <a:spcBef>
                <a:spcPts val="1000"/>
              </a:spcBef>
              <a:spcAft>
                <a:spcPts val="0"/>
              </a:spcAft>
              <a:buClr>
                <a:schemeClr val="dk1"/>
              </a:buClr>
              <a:buSzPct val="100000"/>
              <a:buChar char="•"/>
            </a:pPr>
            <a:r>
              <a:rPr lang="ru-RU"/>
              <a:t>2. «мотивация достижения», «служить людям»;</a:t>
            </a:r>
            <a:endParaRPr/>
          </a:p>
          <a:p>
            <a:pPr indent="-228600" lvl="0" marL="228600" rtl="0" algn="l">
              <a:lnSpc>
                <a:spcPct val="90000"/>
              </a:lnSpc>
              <a:spcBef>
                <a:spcPts val="1000"/>
              </a:spcBef>
              <a:spcAft>
                <a:spcPts val="0"/>
              </a:spcAft>
              <a:buClr>
                <a:schemeClr val="dk1"/>
              </a:buClr>
              <a:buSzPct val="100000"/>
              <a:buChar char="•"/>
            </a:pPr>
            <a:r>
              <a:rPr lang="ru-RU"/>
              <a:t>3. интерес к работе;</a:t>
            </a:r>
            <a:endParaRPr/>
          </a:p>
          <a:p>
            <a:pPr indent="-228600" lvl="0" marL="228600" rtl="0" algn="l">
              <a:lnSpc>
                <a:spcPct val="90000"/>
              </a:lnSpc>
              <a:spcBef>
                <a:spcPts val="1000"/>
              </a:spcBef>
              <a:spcAft>
                <a:spcPts val="0"/>
              </a:spcAft>
              <a:buClr>
                <a:schemeClr val="dk1"/>
              </a:buClr>
              <a:buSzPct val="100000"/>
              <a:buChar char="•"/>
            </a:pPr>
            <a:r>
              <a:rPr lang="ru-RU"/>
              <a:t>4. доказать первому лицу, что его выбор при назначении на руководящую должность был правильным.</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ru-RU"/>
              <a:t>И лишь в самом конце женщины упоминают  о мотивах материального преуспевания и достижения высокого социального статуса.</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b="1" lang="ru-RU" sz="3200"/>
              <a:t>ЖЕНСКОЕ ПОЛИТИЧЕСКОЕ ЛИДЕРСТВО В КЫРГЫЗСКОЙ РЕСПУБЛИКЕ</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a:t>Женщины Кыргызстана</a:t>
            </a:r>
            <a:br>
              <a:rPr lang="ru-RU"/>
            </a:br>
            <a:endParaRPr/>
          </a:p>
        </p:txBody>
      </p:sp>
      <p:sp>
        <p:nvSpPr>
          <p:cNvPr id="208" name="Google Shape;20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pic>
        <p:nvPicPr>
          <p:cNvPr id="209" name="Google Shape;209;p19"/>
          <p:cNvPicPr preferRelativeResize="0"/>
          <p:nvPr>
            <p:ph idx="2" type="body"/>
          </p:nvPr>
        </p:nvPicPr>
        <p:blipFill rotWithShape="1">
          <a:blip r:embed="rId3">
            <a:alphaModFix/>
          </a:blip>
          <a:srcRect b="0" l="0" r="0" t="0"/>
          <a:stretch/>
        </p:blipFill>
        <p:spPr>
          <a:xfrm>
            <a:off x="5699170" y="105299"/>
            <a:ext cx="5157787" cy="3436375"/>
          </a:xfrm>
          <a:prstGeom prst="rect">
            <a:avLst/>
          </a:prstGeom>
          <a:noFill/>
          <a:ln>
            <a:noFill/>
          </a:ln>
        </p:spPr>
      </p:pic>
      <p:pic>
        <p:nvPicPr>
          <p:cNvPr id="210" name="Google Shape;210;p19"/>
          <p:cNvPicPr preferRelativeResize="0"/>
          <p:nvPr>
            <p:ph idx="4" type="body"/>
          </p:nvPr>
        </p:nvPicPr>
        <p:blipFill rotWithShape="1">
          <a:blip r:embed="rId4">
            <a:alphaModFix/>
          </a:blip>
          <a:srcRect b="0" l="0" r="0" t="0"/>
          <a:stretch/>
        </p:blipFill>
        <p:spPr>
          <a:xfrm>
            <a:off x="6172200" y="2618796"/>
            <a:ext cx="5183188" cy="3457145"/>
          </a:xfrm>
          <a:prstGeom prst="rect">
            <a:avLst/>
          </a:prstGeom>
          <a:noFill/>
          <a:ln>
            <a:noFill/>
          </a:ln>
        </p:spPr>
      </p:pic>
      <p:pic>
        <p:nvPicPr>
          <p:cNvPr id="211" name="Google Shape;211;p19"/>
          <p:cNvPicPr preferRelativeResize="0"/>
          <p:nvPr/>
        </p:nvPicPr>
        <p:blipFill rotWithShape="1">
          <a:blip r:embed="rId5">
            <a:alphaModFix/>
          </a:blip>
          <a:srcRect b="0" l="0" r="0" t="0"/>
          <a:stretch/>
        </p:blipFill>
        <p:spPr>
          <a:xfrm>
            <a:off x="981981" y="114824"/>
            <a:ext cx="4502469" cy="3151728"/>
          </a:xfrm>
          <a:prstGeom prst="rect">
            <a:avLst/>
          </a:prstGeom>
          <a:noFill/>
          <a:ln>
            <a:noFill/>
          </a:ln>
        </p:spPr>
      </p:pic>
      <p:pic>
        <p:nvPicPr>
          <p:cNvPr descr="Дело об убийстве Бурулай: Милиционеры не признают своей вины" id="212" name="Google Shape;212;p19"/>
          <p:cNvPicPr preferRelativeResize="0"/>
          <p:nvPr/>
        </p:nvPicPr>
        <p:blipFill rotWithShape="1">
          <a:blip r:embed="rId6">
            <a:alphaModFix/>
          </a:blip>
          <a:srcRect b="0" l="0" r="0" t="0"/>
          <a:stretch/>
        </p:blipFill>
        <p:spPr>
          <a:xfrm>
            <a:off x="4826000" y="3035434"/>
            <a:ext cx="2543175" cy="1660525"/>
          </a:xfrm>
          <a:prstGeom prst="rect">
            <a:avLst/>
          </a:prstGeom>
          <a:noFill/>
          <a:ln>
            <a:noFill/>
          </a:ln>
        </p:spPr>
      </p:pic>
      <p:pic>
        <p:nvPicPr>
          <p:cNvPr descr="Она любила жизнь и торопилась жить&quot;. Родные и подруги вспоминают убитую  Айзаду Канатбекову" id="213" name="Google Shape;213;p19"/>
          <p:cNvPicPr preferRelativeResize="0"/>
          <p:nvPr/>
        </p:nvPicPr>
        <p:blipFill rotWithShape="1">
          <a:blip r:embed="rId7">
            <a:alphaModFix/>
          </a:blip>
          <a:srcRect b="0" l="0" r="0" t="0"/>
          <a:stretch/>
        </p:blipFill>
        <p:spPr>
          <a:xfrm>
            <a:off x="9173977" y="2355711"/>
            <a:ext cx="2918460" cy="1739900"/>
          </a:xfrm>
          <a:prstGeom prst="rect">
            <a:avLst/>
          </a:prstGeom>
          <a:noFill/>
          <a:ln>
            <a:noFill/>
          </a:ln>
        </p:spPr>
      </p:pic>
      <p:pic>
        <p:nvPicPr>
          <p:cNvPr id="214" name="Google Shape;214;p19"/>
          <p:cNvPicPr preferRelativeResize="0"/>
          <p:nvPr/>
        </p:nvPicPr>
        <p:blipFill rotWithShape="1">
          <a:blip r:embed="rId8">
            <a:alphaModFix/>
          </a:blip>
          <a:srcRect b="0" l="0" r="0" t="0"/>
          <a:stretch/>
        </p:blipFill>
        <p:spPr>
          <a:xfrm>
            <a:off x="396176" y="3657007"/>
            <a:ext cx="5210671" cy="2931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b="1" lang="ru-RU" sz="4000"/>
              <a:t>ПОЛИТИЧЕСКОЕ ЛИДЕРСТВО: ХАРАКТЕРИСТИКИ И ЛИДЕРЫ</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type="title"/>
          </p:nvPr>
        </p:nvSpPr>
        <p:spPr>
          <a:xfrm>
            <a:off x="838200" y="648108"/>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Calibri"/>
              <a:buNone/>
            </a:pPr>
            <a:r>
              <a:rPr b="1" lang="ru-RU" sz="3600">
                <a:solidFill>
                  <a:srgbClr val="C00000"/>
                </a:solidFill>
              </a:rPr>
              <a:t>Национальные рамки женского лидерства в Кыргызкой республике: историко-культурный контекст и текущее положение</a:t>
            </a:r>
            <a:br>
              <a:rPr b="1" lang="ru-RU" sz="3600">
                <a:solidFill>
                  <a:srgbClr val="C00000"/>
                </a:solidFill>
              </a:rPr>
            </a:br>
            <a:endParaRPr sz="3600">
              <a:solidFill>
                <a:srgbClr val="C00000"/>
              </a:solidFill>
            </a:endParaRPr>
          </a:p>
        </p:txBody>
      </p:sp>
      <p:sp>
        <p:nvSpPr>
          <p:cNvPr id="220" name="Google Shape;220;p20"/>
          <p:cNvSpPr txBox="1"/>
          <p:nvPr>
            <p:ph idx="1" type="body"/>
          </p:nvPr>
        </p:nvSpPr>
        <p:spPr>
          <a:xfrm>
            <a:off x="751114" y="1869168"/>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Clr>
                <a:schemeClr val="dk1"/>
              </a:buClr>
              <a:buSzPct val="100000"/>
              <a:buChar char="•"/>
            </a:pPr>
            <a:r>
              <a:rPr lang="ru-RU"/>
              <a:t>Эпоха </a:t>
            </a:r>
            <a:r>
              <a:rPr b="1" i="1" lang="ru-RU"/>
              <a:t>древнетюркской кочевой цивилизации: </a:t>
            </a:r>
            <a:r>
              <a:rPr lang="ru-RU"/>
              <a:t>Богиня Умай, Сакская царица Томирис (Тумар), Эпос «Манас»: Каныкей, Чыйырды, Айчурек, Кыз Сайкал - храбры, умны, прозорливы и глубоко человечны. Создатели эпоса считали, что богатырь во многих случаях - богатырь только благодаря своей жене.</a:t>
            </a:r>
            <a:endParaRPr/>
          </a:p>
          <a:p>
            <a:pPr indent="-228600" lvl="0" marL="228600" rtl="0" algn="just">
              <a:lnSpc>
                <a:spcPct val="90000"/>
              </a:lnSpc>
              <a:spcBef>
                <a:spcPts val="1000"/>
              </a:spcBef>
              <a:spcAft>
                <a:spcPts val="0"/>
              </a:spcAft>
              <a:buClr>
                <a:schemeClr val="dk1"/>
              </a:buClr>
              <a:buSzPct val="100000"/>
              <a:buChar char="•"/>
            </a:pPr>
            <a:r>
              <a:rPr lang="ru-RU"/>
              <a:t>Период господства </a:t>
            </a:r>
            <a:r>
              <a:rPr b="1" i="1" lang="ru-RU"/>
              <a:t>Кокандского Ханства и влияния ислама: </a:t>
            </a:r>
            <a:r>
              <a:rPr lang="ru-RU"/>
              <a:t>Курманджан Датка - </a:t>
            </a:r>
            <a:r>
              <a:rPr i="1" lang="ru-RU"/>
              <a:t>Алайская Царица</a:t>
            </a:r>
            <a:r>
              <a:rPr lang="ru-RU"/>
              <a:t> </a:t>
            </a:r>
            <a:r>
              <a:rPr i="1" lang="ru-RU"/>
              <a:t>мусульманского мира,</a:t>
            </a:r>
            <a:r>
              <a:rPr lang="ru-RU"/>
              <a:t> которая пользовалась заслуженным уважением и сыграла ключевую историческую политическую роль в общественной жизни кыргызов. Этот факт указывает на существование гендерного подхода в культуре кыргызского народа. Тем не менее, женщины занимали подчиненное, уязвимое положение. Но, особое место в семейных традициях и обычаях кыргызского народа отводилось Матери.</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b="1" lang="ru-RU" sz="4000">
                <a:solidFill>
                  <a:srgbClr val="C00000"/>
                </a:solidFill>
              </a:rPr>
              <a:t>Историческая роль женщины в Кыргызстане</a:t>
            </a:r>
            <a:endParaRPr/>
          </a:p>
        </p:txBody>
      </p:sp>
      <p:sp>
        <p:nvSpPr>
          <p:cNvPr id="226" name="Google Shape;226;p21"/>
          <p:cNvSpPr txBox="1"/>
          <p:nvPr>
            <p:ph idx="1" type="body"/>
          </p:nvPr>
        </p:nvSpPr>
        <p:spPr>
          <a:xfrm>
            <a:off x="838200" y="1881051"/>
            <a:ext cx="10515600" cy="446749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Clr>
                <a:schemeClr val="dk1"/>
              </a:buClr>
              <a:buSzPct val="100000"/>
              <a:buChar char="•"/>
            </a:pPr>
            <a:r>
              <a:rPr lang="ru-RU" sz="3100"/>
              <a:t>Период </a:t>
            </a:r>
            <a:r>
              <a:rPr b="1" i="1" lang="ru-RU" sz="3100"/>
              <a:t>Советской власти: </a:t>
            </a:r>
            <a:r>
              <a:rPr lang="ru-RU" sz="3100"/>
              <a:t>был прорывным в процессе быстрого и активного вовлечения женщин в общественную, производственную, культурную жизнь. Законы об отмене калыма и повышении брачного возраста, запрещении многоженства и принудительной выдачи замуж нанесли ощутимый удар по вековым устоям патриархально-феодальных отношений. </a:t>
            </a:r>
            <a:endParaRPr/>
          </a:p>
          <a:p>
            <a:pPr indent="-228600" lvl="0" marL="228600" rtl="0" algn="just">
              <a:lnSpc>
                <a:spcPct val="90000"/>
              </a:lnSpc>
              <a:spcBef>
                <a:spcPts val="1000"/>
              </a:spcBef>
              <a:spcAft>
                <a:spcPts val="0"/>
              </a:spcAft>
              <a:buClr>
                <a:schemeClr val="dk1"/>
              </a:buClr>
              <a:buSzPct val="100000"/>
              <a:buChar char="•"/>
            </a:pPr>
            <a:r>
              <a:rPr lang="ru-RU" sz="3100"/>
              <a:t>В 1935 г. в 17 районах республики было 19 женщин - председателей сельсоветов, 47 — заместителей председателей сельсоветов, 53 - председателей колхозов. </a:t>
            </a:r>
            <a:endParaRPr/>
          </a:p>
          <a:p>
            <a:pPr indent="-228600" lvl="0" marL="228600" rtl="0" algn="just">
              <a:lnSpc>
                <a:spcPct val="90000"/>
              </a:lnSpc>
              <a:spcBef>
                <a:spcPts val="1000"/>
              </a:spcBef>
              <a:spcAft>
                <a:spcPts val="0"/>
              </a:spcAft>
              <a:buClr>
                <a:schemeClr val="dk1"/>
              </a:buClr>
              <a:buSzPct val="100000"/>
              <a:buChar char="•"/>
            </a:pPr>
            <a:r>
              <a:rPr lang="ru-RU" sz="3100"/>
              <a:t>период</a:t>
            </a:r>
            <a:r>
              <a:rPr i="1" lang="ru-RU" sz="3100"/>
              <a:t> </a:t>
            </a:r>
            <a:r>
              <a:rPr b="1" i="1" lang="ru-RU" sz="3100"/>
              <a:t>Великой Отечественной войны: </a:t>
            </a:r>
            <a:r>
              <a:rPr lang="ru-RU" sz="3100"/>
              <a:t>коренным образом изменила положение женщин в общественной жизни страны. Произошел необратимый процесс массового вовлечения женщин в общественное производство, что привело к изменению стереотипов об извечном уделе женщины. 1944 г - 58.2% женщин занято в промышленности </a:t>
            </a:r>
            <a:endParaRPr/>
          </a:p>
          <a:p>
            <a:pPr indent="-228600" lvl="0" marL="228600" rtl="0" algn="just">
              <a:lnSpc>
                <a:spcPct val="90000"/>
              </a:lnSpc>
              <a:spcBef>
                <a:spcPts val="1000"/>
              </a:spcBef>
              <a:spcAft>
                <a:spcPts val="0"/>
              </a:spcAft>
              <a:buClr>
                <a:schemeClr val="dk1"/>
              </a:buClr>
              <a:buSzPct val="100000"/>
              <a:buChar char="•"/>
            </a:pPr>
            <a:r>
              <a:rPr b="1" lang="ru-RU" sz="3100"/>
              <a:t>Введена система квот</a:t>
            </a:r>
            <a:r>
              <a:rPr lang="ru-RU" sz="3100"/>
              <a:t>, обеспечившая женщинам третью часть высоких руководящих постов в управлении экономикой и государством.</a:t>
            </a:r>
            <a:endParaRPr/>
          </a:p>
          <a:p>
            <a:pPr indent="-10414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759823" y="30416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C00000"/>
              </a:buClr>
              <a:buSzPct val="100000"/>
              <a:buFont typeface="Calibri"/>
              <a:buNone/>
            </a:pPr>
            <a:r>
              <a:rPr b="1" lang="ru-RU">
                <a:solidFill>
                  <a:srgbClr val="C00000"/>
                </a:solidFill>
              </a:rPr>
              <a:t>Становление независимого Кыргызстана и переход к рыночной экономике в 1991-2006 гг.</a:t>
            </a:r>
            <a:br>
              <a:rPr lang="ru-RU"/>
            </a:br>
            <a:endParaRPr/>
          </a:p>
        </p:txBody>
      </p:sp>
      <p:sp>
        <p:nvSpPr>
          <p:cNvPr id="232" name="Google Shape;232;p22"/>
          <p:cNvSpPr txBox="1"/>
          <p:nvPr>
            <p:ph idx="1" type="body"/>
          </p:nvPr>
        </p:nvSpPr>
        <p:spPr>
          <a:xfrm>
            <a:off x="838200" y="1567543"/>
            <a:ext cx="10515600" cy="460942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Clr>
                <a:schemeClr val="dk1"/>
              </a:buClr>
              <a:buSzPct val="100000"/>
              <a:buChar char="•"/>
            </a:pPr>
            <a:r>
              <a:rPr lang="ru-RU"/>
              <a:t>70% занятых в «челночном» бизнесе, составляли женщины. Формируется экономически-активный слой женщин. Но, Женщина, как влиятельная социальная сила, осталась на обочине процесса приватизации. Выявляются масштабы такой проблемы, как </a:t>
            </a:r>
            <a:r>
              <a:rPr i="1" lang="ru-RU"/>
              <a:t>насилие против женщин</a:t>
            </a:r>
            <a:r>
              <a:rPr lang="ru-RU"/>
              <a:t>. Возрождается и приобретает все больший размах практики «умыкания невест».</a:t>
            </a:r>
            <a:endParaRPr/>
          </a:p>
          <a:p>
            <a:pPr indent="-228600" lvl="0" marL="228600" rtl="0" algn="just">
              <a:lnSpc>
                <a:spcPct val="90000"/>
              </a:lnSpc>
              <a:spcBef>
                <a:spcPts val="1000"/>
              </a:spcBef>
              <a:spcAft>
                <a:spcPts val="0"/>
              </a:spcAft>
              <a:buClr>
                <a:schemeClr val="dk1"/>
              </a:buClr>
              <a:buSzPct val="100000"/>
              <a:buChar char="•"/>
            </a:pPr>
            <a:r>
              <a:rPr lang="ru-RU"/>
              <a:t>Развивается деятельность неправительственных организаций (НПО), В гражданском секторе преимущественно представлены женщины. (к 2018 году зарегистрировано примерно 12000 НПО, большая часть возглавляется женщинами)</a:t>
            </a:r>
            <a:endParaRPr/>
          </a:p>
          <a:p>
            <a:pPr indent="-228600" lvl="0" marL="228600" rtl="0" algn="just">
              <a:lnSpc>
                <a:spcPct val="90000"/>
              </a:lnSpc>
              <a:spcBef>
                <a:spcPts val="1000"/>
              </a:spcBef>
              <a:spcAft>
                <a:spcPts val="0"/>
              </a:spcAft>
              <a:buClr>
                <a:schemeClr val="dk1"/>
              </a:buClr>
              <a:buSzPct val="100000"/>
              <a:buChar char="•"/>
            </a:pPr>
            <a:r>
              <a:rPr lang="ru-RU"/>
              <a:t>1995 г. - участие делегации женщин Кыргызстана в работе IV Всемирной конференции женщин. Жогорку Кенеш КР ратифицировал четыре Конвенции ООН по правам женщин.</a:t>
            </a:r>
            <a:endParaRPr/>
          </a:p>
          <a:p>
            <a:pPr indent="-228600" lvl="0" marL="228600" rtl="0" algn="just">
              <a:lnSpc>
                <a:spcPct val="90000"/>
              </a:lnSpc>
              <a:spcBef>
                <a:spcPts val="1000"/>
              </a:spcBef>
              <a:spcAft>
                <a:spcPts val="0"/>
              </a:spcAft>
              <a:buClr>
                <a:schemeClr val="dk1"/>
              </a:buClr>
              <a:buSzPct val="100000"/>
              <a:buChar char="•"/>
            </a:pPr>
            <a:r>
              <a:rPr lang="ru-RU"/>
              <a:t>1996 год в Кыргызстане был объявлен Годом женщин. Была создана Государственная комиссия при Правительстве КР по делам семьи, женщин и молодежи, в обеих палатах Парламента КР образованы Комиссии по делам семьи и женщин; </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3"/>
          <p:cNvSpPr txBox="1"/>
          <p:nvPr>
            <p:ph type="title"/>
          </p:nvPr>
        </p:nvSpPr>
        <p:spPr>
          <a:xfrm>
            <a:off x="426720" y="278039"/>
            <a:ext cx="10944497" cy="104566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b="1" lang="ru-RU" sz="4000">
                <a:solidFill>
                  <a:srgbClr val="C00000"/>
                </a:solidFill>
              </a:rPr>
              <a:t>Гендерная повестка в современном Кыргызстане</a:t>
            </a:r>
            <a:endParaRPr/>
          </a:p>
        </p:txBody>
      </p:sp>
      <p:sp>
        <p:nvSpPr>
          <p:cNvPr id="238" name="Google Shape;238;p23"/>
          <p:cNvSpPr txBox="1"/>
          <p:nvPr>
            <p:ph idx="1" type="body"/>
          </p:nvPr>
        </p:nvSpPr>
        <p:spPr>
          <a:xfrm>
            <a:off x="838199" y="1323703"/>
            <a:ext cx="10779035" cy="5207727"/>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just">
              <a:lnSpc>
                <a:spcPct val="90000"/>
              </a:lnSpc>
              <a:spcBef>
                <a:spcPts val="0"/>
              </a:spcBef>
              <a:spcAft>
                <a:spcPts val="0"/>
              </a:spcAft>
              <a:buClr>
                <a:schemeClr val="dk1"/>
              </a:buClr>
              <a:buSzPct val="100000"/>
              <a:buChar char="•"/>
            </a:pPr>
            <a:r>
              <a:rPr lang="ru-RU"/>
              <a:t>В 2002 году КР присоединилась к Факультативному Протоколу к КЛДЖ.</a:t>
            </a:r>
            <a:endParaRPr/>
          </a:p>
          <a:p>
            <a:pPr indent="-228600" lvl="0" marL="228600" rtl="0" algn="just">
              <a:lnSpc>
                <a:spcPct val="90000"/>
              </a:lnSpc>
              <a:spcBef>
                <a:spcPts val="1000"/>
              </a:spcBef>
              <a:spcAft>
                <a:spcPts val="0"/>
              </a:spcAft>
              <a:buClr>
                <a:schemeClr val="dk1"/>
              </a:buClr>
              <a:buSzPct val="100000"/>
              <a:buChar char="•"/>
            </a:pPr>
            <a:r>
              <a:rPr lang="ru-RU"/>
              <a:t>2007 год - Включение в Кодекс КР от 29 мая 1999 года №39 «О выборах в Кыргызской Республике» (ныне утративший силу) механизма квотирования кандидатов в депутаты, выдвигаемых по партийным спискам (не более 70% лиц одного пола). Количество женщин в Парламенте выросло от 0% до 25%.</a:t>
            </a:r>
            <a:endParaRPr/>
          </a:p>
          <a:p>
            <a:pPr indent="-228600" lvl="0" marL="228600" rtl="0" algn="just">
              <a:lnSpc>
                <a:spcPct val="90000"/>
              </a:lnSpc>
              <a:spcBef>
                <a:spcPts val="1000"/>
              </a:spcBef>
              <a:spcAft>
                <a:spcPts val="0"/>
              </a:spcAft>
              <a:buClr>
                <a:schemeClr val="dk1"/>
              </a:buClr>
              <a:buSzPct val="100000"/>
              <a:buChar char="•"/>
            </a:pPr>
            <a:r>
              <a:rPr lang="ru-RU"/>
              <a:t>Признание равных прав и возможностей мужчин и женщин впервые было отражено в Конституции КР 1993 г. (в ред. 2006 г.) и было сохранено в последующих ее редакциях, а также Конституциях КР 2010, 2021 гг. Кроме этого, в действующей Конституции КР в ред.2021 г. закреплены гарантии гендерного равенства и принцип не дискриминации (ст.24):</a:t>
            </a:r>
            <a:endParaRPr/>
          </a:p>
          <a:p>
            <a:pPr indent="-228600" lvl="0" marL="228600" rtl="0" algn="just">
              <a:lnSpc>
                <a:spcPct val="90000"/>
              </a:lnSpc>
              <a:spcBef>
                <a:spcPts val="1000"/>
              </a:spcBef>
              <a:spcAft>
                <a:spcPts val="0"/>
              </a:spcAft>
              <a:buClr>
                <a:schemeClr val="dk1"/>
              </a:buClr>
              <a:buSzPct val="100000"/>
              <a:buChar char="•"/>
            </a:pPr>
            <a:r>
              <a:rPr lang="ru-RU"/>
              <a:t>Жогорку Кенеш КР принял такие Законы для обеспечения гендерного равенства, как: «О государственных гарантиях равных прав и равных возможностей для мужчин и женщин», «Об охране и защите от семейного насилия», «О репродуктивных правах граждан и гарантиях их реализации».</a:t>
            </a:r>
            <a:endParaRPr/>
          </a:p>
          <a:p>
            <a:pPr indent="-228600" lvl="0" marL="228600" rtl="0" algn="just">
              <a:lnSpc>
                <a:spcPct val="90000"/>
              </a:lnSpc>
              <a:spcBef>
                <a:spcPts val="1000"/>
              </a:spcBef>
              <a:spcAft>
                <a:spcPts val="0"/>
              </a:spcAft>
              <a:buClr>
                <a:schemeClr val="dk1"/>
              </a:buClr>
              <a:buSzPct val="100000"/>
              <a:buChar char="•"/>
            </a:pPr>
            <a:r>
              <a:rPr lang="ru-RU"/>
              <a:t>Гендерная экспертиза законодательства была институционализирована парламентом в 2008 году. Каждый законопроект проходит 5 видов экспертиз в ЖККР: 1. правовая, 2. правозащитная, 3. гендерная, 4. антикоррупционная, 5. экологическая)</a:t>
            </a:r>
            <a:endParaRPr/>
          </a:p>
          <a:p>
            <a:pPr indent="-228600" lvl="0" marL="228600" rtl="0" algn="just">
              <a:lnSpc>
                <a:spcPct val="90000"/>
              </a:lnSpc>
              <a:spcBef>
                <a:spcPts val="1000"/>
              </a:spcBef>
              <a:spcAft>
                <a:spcPts val="0"/>
              </a:spcAft>
              <a:buClr>
                <a:schemeClr val="dk1"/>
              </a:buClr>
              <a:buSzPct val="100000"/>
              <a:buChar char="•"/>
            </a:pPr>
            <a:r>
              <a:rPr lang="ru-RU"/>
              <a:t>2010 год – Роза Отунбаева – Президент КР, Председатель Верховного Суда, ГенПрокурор - женщины</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838200" y="365125"/>
            <a:ext cx="10515600" cy="58410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4000"/>
              <a:buFont typeface="Calibri"/>
              <a:buNone/>
            </a:pPr>
            <a:r>
              <a:rPr b="1" lang="ru-RU" sz="4000">
                <a:solidFill>
                  <a:srgbClr val="C00000"/>
                </a:solidFill>
              </a:rPr>
              <a:t>Государственная политика</a:t>
            </a:r>
            <a:endParaRPr/>
          </a:p>
        </p:txBody>
      </p:sp>
      <p:sp>
        <p:nvSpPr>
          <p:cNvPr id="244" name="Google Shape;244;p24"/>
          <p:cNvSpPr txBox="1"/>
          <p:nvPr>
            <p:ph idx="1" type="body"/>
          </p:nvPr>
        </p:nvSpPr>
        <p:spPr>
          <a:xfrm>
            <a:off x="838200" y="1306286"/>
            <a:ext cx="5181600" cy="487067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548135"/>
              </a:buClr>
              <a:buSzPct val="100000"/>
              <a:buChar char="•"/>
            </a:pPr>
            <a:r>
              <a:rPr lang="ru-RU">
                <a:solidFill>
                  <a:srgbClr val="548135"/>
                </a:solidFill>
              </a:rPr>
              <a:t>Конституция КР</a:t>
            </a:r>
            <a:endParaRPr/>
          </a:p>
          <a:p>
            <a:pPr indent="-228600" lvl="0" marL="228600" rtl="0" algn="l">
              <a:lnSpc>
                <a:spcPct val="90000"/>
              </a:lnSpc>
              <a:spcBef>
                <a:spcPts val="1000"/>
              </a:spcBef>
              <a:spcAft>
                <a:spcPts val="0"/>
              </a:spcAft>
              <a:buClr>
                <a:srgbClr val="548135"/>
              </a:buClr>
              <a:buSzPct val="100000"/>
              <a:buChar char="•"/>
            </a:pPr>
            <a:r>
              <a:rPr lang="ru-RU">
                <a:solidFill>
                  <a:srgbClr val="548135"/>
                </a:solidFill>
              </a:rPr>
              <a:t>Конституционный закон о выборах Президента и депутатов ЖККР</a:t>
            </a:r>
            <a:endParaRPr/>
          </a:p>
          <a:p>
            <a:pPr indent="-228600" lvl="0" marL="228600" rtl="0" algn="l">
              <a:lnSpc>
                <a:spcPct val="90000"/>
              </a:lnSpc>
              <a:spcBef>
                <a:spcPts val="1000"/>
              </a:spcBef>
              <a:spcAft>
                <a:spcPts val="0"/>
              </a:spcAft>
              <a:buClr>
                <a:srgbClr val="548135"/>
              </a:buClr>
              <a:buSzPct val="100000"/>
              <a:buChar char="•"/>
            </a:pPr>
            <a:r>
              <a:rPr lang="ru-RU">
                <a:solidFill>
                  <a:srgbClr val="548135"/>
                </a:solidFill>
              </a:rPr>
              <a:t>Закон о выборах депутатов местных кенешей </a:t>
            </a:r>
            <a:endParaRPr/>
          </a:p>
          <a:p>
            <a:pPr indent="-228600" lvl="0" marL="228600" rtl="0" algn="l">
              <a:lnSpc>
                <a:spcPct val="90000"/>
              </a:lnSpc>
              <a:spcBef>
                <a:spcPts val="1000"/>
              </a:spcBef>
              <a:spcAft>
                <a:spcPts val="0"/>
              </a:spcAft>
              <a:buClr>
                <a:srgbClr val="548135"/>
              </a:buClr>
              <a:buSzPct val="100000"/>
              <a:buChar char="•"/>
            </a:pPr>
            <a:r>
              <a:rPr lang="ru-RU">
                <a:solidFill>
                  <a:srgbClr val="548135"/>
                </a:solidFill>
              </a:rPr>
              <a:t>Закон о гарантии равных прав и возможностей мужчин и женщин в КР</a:t>
            </a:r>
            <a:endParaRPr/>
          </a:p>
          <a:p>
            <a:pPr indent="-228600" lvl="0" marL="228600" rtl="0" algn="l">
              <a:lnSpc>
                <a:spcPct val="90000"/>
              </a:lnSpc>
              <a:spcBef>
                <a:spcPts val="1000"/>
              </a:spcBef>
              <a:spcAft>
                <a:spcPts val="0"/>
              </a:spcAft>
              <a:buClr>
                <a:srgbClr val="548135"/>
              </a:buClr>
              <a:buSzPct val="100000"/>
              <a:buChar char="•"/>
            </a:pPr>
            <a:r>
              <a:rPr lang="ru-RU">
                <a:solidFill>
                  <a:srgbClr val="548135"/>
                </a:solidFill>
              </a:rPr>
              <a:t>Национальная стратегия по достижению гендерного равенства  до 2030 года </a:t>
            </a:r>
            <a:endParaRPr/>
          </a:p>
          <a:p>
            <a:pPr indent="-228600" lvl="0" marL="228600" rtl="0" algn="l">
              <a:lnSpc>
                <a:spcPct val="90000"/>
              </a:lnSpc>
              <a:spcBef>
                <a:spcPts val="1000"/>
              </a:spcBef>
              <a:spcAft>
                <a:spcPts val="0"/>
              </a:spcAft>
              <a:buClr>
                <a:srgbClr val="548135"/>
              </a:buClr>
              <a:buSzPct val="100000"/>
              <a:buChar char="•"/>
            </a:pPr>
            <a:r>
              <a:rPr lang="ru-RU">
                <a:solidFill>
                  <a:srgbClr val="548135"/>
                </a:solidFill>
              </a:rPr>
              <a:t> Национальный план действий по достижению гендерного равенства в Кыргызской Республике до 2026 года</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245" name="Google Shape;245;p24"/>
          <p:cNvSpPr txBox="1"/>
          <p:nvPr>
            <p:ph idx="2" type="body"/>
          </p:nvPr>
        </p:nvSpPr>
        <p:spPr>
          <a:xfrm>
            <a:off x="6172200" y="1306286"/>
            <a:ext cx="5181600" cy="487067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Clr>
                <a:srgbClr val="2E75B5"/>
              </a:buClr>
              <a:buSzPct val="100000"/>
              <a:buChar char="•"/>
            </a:pPr>
            <a:r>
              <a:rPr lang="ru-RU">
                <a:solidFill>
                  <a:srgbClr val="2E75B5"/>
                </a:solidFill>
              </a:rPr>
              <a:t>Совет по правам женщин, детей и гендерному равенству при Торага ЖККР (женщины-депутаты, НПО, международные партнеры) с 2021 г.</a:t>
            </a:r>
            <a:endParaRPr/>
          </a:p>
          <a:p>
            <a:pPr indent="-228600" lvl="0" marL="228600" rtl="0" algn="just">
              <a:lnSpc>
                <a:spcPct val="90000"/>
              </a:lnSpc>
              <a:spcBef>
                <a:spcPts val="1000"/>
              </a:spcBef>
              <a:spcAft>
                <a:spcPts val="0"/>
              </a:spcAft>
              <a:buClr>
                <a:srgbClr val="2E75B5"/>
              </a:buClr>
              <a:buSzPct val="100000"/>
              <a:buChar char="•"/>
            </a:pPr>
            <a:r>
              <a:rPr lang="ru-RU">
                <a:solidFill>
                  <a:srgbClr val="2E75B5"/>
                </a:solidFill>
              </a:rPr>
              <a:t>Форум женщин-депутатов (все женщины-депутаты) с 2011 г.</a:t>
            </a:r>
            <a:endParaRPr/>
          </a:p>
          <a:p>
            <a:pPr indent="-228600" lvl="0" marL="228600" rtl="0" algn="just">
              <a:lnSpc>
                <a:spcPct val="90000"/>
              </a:lnSpc>
              <a:spcBef>
                <a:spcPts val="1000"/>
              </a:spcBef>
              <a:spcAft>
                <a:spcPts val="0"/>
              </a:spcAft>
              <a:buClr>
                <a:srgbClr val="2E75B5"/>
              </a:buClr>
              <a:buSzPct val="100000"/>
              <a:buChar char="•"/>
            </a:pPr>
            <a:r>
              <a:rPr lang="ru-RU">
                <a:solidFill>
                  <a:srgbClr val="2E75B5"/>
                </a:solidFill>
              </a:rPr>
              <a:t>Национальный совет по гендерному развитию при Кабинете Министров КР Кыргызской Республики (председатель Зам. Председателя Кабинета Министров)</a:t>
            </a:r>
            <a:endParaRPr/>
          </a:p>
          <a:p>
            <a:pPr indent="-228600" lvl="0" marL="228600" rtl="0" algn="just">
              <a:lnSpc>
                <a:spcPct val="90000"/>
              </a:lnSpc>
              <a:spcBef>
                <a:spcPts val="1000"/>
              </a:spcBef>
              <a:spcAft>
                <a:spcPts val="0"/>
              </a:spcAft>
              <a:buClr>
                <a:srgbClr val="2E75B5"/>
              </a:buClr>
              <a:buSzPct val="100000"/>
              <a:buChar char="•"/>
            </a:pPr>
            <a:r>
              <a:rPr lang="ru-RU">
                <a:solidFill>
                  <a:srgbClr val="2E75B5"/>
                </a:solidFill>
              </a:rPr>
              <a:t>Уполномоченный орган по гендерной политике – министерство труда, социального обеспечения и миграции Кыргызской Республики</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5"/>
          <p:cNvSpPr txBox="1"/>
          <p:nvPr>
            <p:ph type="title"/>
          </p:nvPr>
        </p:nvSpPr>
        <p:spPr>
          <a:xfrm>
            <a:off x="839789" y="300446"/>
            <a:ext cx="3932237" cy="16002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Равные права и Равные возможности..</a:t>
            </a:r>
            <a:br>
              <a:rPr b="1" lang="ru-RU"/>
            </a:br>
            <a:endParaRPr b="1"/>
          </a:p>
        </p:txBody>
      </p:sp>
      <p:sp>
        <p:nvSpPr>
          <p:cNvPr id="251" name="Google Shape;251;p25"/>
          <p:cNvSpPr txBox="1"/>
          <p:nvPr>
            <p:ph idx="1" type="body"/>
          </p:nvPr>
        </p:nvSpPr>
        <p:spPr>
          <a:xfrm>
            <a:off x="5218022" y="504100"/>
            <a:ext cx="6251166" cy="3706495"/>
          </a:xfrm>
          <a:prstGeom prst="rect">
            <a:avLst/>
          </a:prstGeom>
          <a:noFill/>
          <a:ln>
            <a:noFill/>
          </a:ln>
        </p:spPr>
        <p:txBody>
          <a:bodyPr anchorCtr="0" anchor="t" bIns="45700" lIns="91425" spcFirstLastPara="1" rIns="91425" wrap="square" tIns="45700">
            <a:normAutofit/>
          </a:bodyPr>
          <a:lstStyle/>
          <a:p>
            <a:pPr indent="-25400" lvl="0" marL="228600" rtl="0" algn="l">
              <a:lnSpc>
                <a:spcPct val="90000"/>
              </a:lnSpc>
              <a:spcBef>
                <a:spcPts val="0"/>
              </a:spcBef>
              <a:spcAft>
                <a:spcPts val="0"/>
              </a:spcAft>
              <a:buClr>
                <a:schemeClr val="dk1"/>
              </a:buClr>
              <a:buSzPts val="3200"/>
              <a:buNone/>
            </a:pPr>
            <a:r>
              <a:t/>
            </a:r>
            <a:endParaRPr/>
          </a:p>
        </p:txBody>
      </p:sp>
      <p:sp>
        <p:nvSpPr>
          <p:cNvPr id="252" name="Google Shape;252;p25"/>
          <p:cNvSpPr txBox="1"/>
          <p:nvPr>
            <p:ph idx="2" type="body"/>
          </p:nvPr>
        </p:nvSpPr>
        <p:spPr>
          <a:xfrm>
            <a:off x="1062787" y="1495698"/>
            <a:ext cx="3932237" cy="296744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400"/>
              <a:buNone/>
            </a:pPr>
            <a:r>
              <a:t/>
            </a:r>
            <a:endParaRPr sz="2400"/>
          </a:p>
          <a:p>
            <a:pPr indent="0" lvl="0" marL="0" rtl="0" algn="just">
              <a:lnSpc>
                <a:spcPct val="90000"/>
              </a:lnSpc>
              <a:spcBef>
                <a:spcPts val="1000"/>
              </a:spcBef>
              <a:spcAft>
                <a:spcPts val="0"/>
              </a:spcAft>
              <a:buClr>
                <a:schemeClr val="dk1"/>
              </a:buClr>
              <a:buSzPts val="2400"/>
              <a:buNone/>
            </a:pPr>
            <a:r>
              <a:rPr lang="ru-RU" sz="2400"/>
              <a:t>Со сменой исторических эпох эволюционировала сама концепция гендерного равенства, гендерных ролей и взаимоотношений полов</a:t>
            </a:r>
            <a:endParaRPr/>
          </a:p>
        </p:txBody>
      </p:sp>
      <p:pic>
        <p:nvPicPr>
          <p:cNvPr id="253" name="Google Shape;253;p25"/>
          <p:cNvPicPr preferRelativeResize="0"/>
          <p:nvPr/>
        </p:nvPicPr>
        <p:blipFill rotWithShape="1">
          <a:blip r:embed="rId3">
            <a:alphaModFix/>
          </a:blip>
          <a:srcRect b="0" l="0" r="0" t="0"/>
          <a:stretch/>
        </p:blipFill>
        <p:spPr>
          <a:xfrm>
            <a:off x="5324061" y="372866"/>
            <a:ext cx="5544236" cy="3550204"/>
          </a:xfrm>
          <a:prstGeom prst="rect">
            <a:avLst/>
          </a:prstGeom>
          <a:noFill/>
          <a:ln>
            <a:noFill/>
          </a:ln>
        </p:spPr>
      </p:pic>
      <p:graphicFrame>
        <p:nvGraphicFramePr>
          <p:cNvPr id="254" name="Google Shape;254;p25"/>
          <p:cNvGraphicFramePr/>
          <p:nvPr/>
        </p:nvGraphicFramePr>
        <p:xfrm>
          <a:off x="646612" y="4548048"/>
          <a:ext cx="3000000" cy="3000000"/>
        </p:xfrm>
        <a:graphic>
          <a:graphicData uri="http://schemas.openxmlformats.org/drawingml/2006/table">
            <a:tbl>
              <a:tblPr bandRow="1" firstRow="1">
                <a:noFill/>
                <a:tableStyleId>{C19B4BAF-EA17-410A-8EEF-43F61B6F5536}</a:tableStyleId>
              </a:tblPr>
              <a:tblGrid>
                <a:gridCol w="5257800"/>
                <a:gridCol w="5257800"/>
              </a:tblGrid>
              <a:tr h="640075">
                <a:tc>
                  <a:txBody>
                    <a:bodyPr/>
                    <a:lstStyle/>
                    <a:p>
                      <a:pPr indent="0" lvl="0" marL="0" marR="0" rtl="0" algn="ctr">
                        <a:spcBef>
                          <a:spcPts val="0"/>
                        </a:spcBef>
                        <a:spcAft>
                          <a:spcPts val="0"/>
                        </a:spcAft>
                        <a:buNone/>
                      </a:pPr>
                      <a:r>
                        <a:rPr lang="ru-RU" sz="1800" u="none" cap="none" strike="noStrike"/>
                        <a:t>КОЛИЧЕСТВЕННЫЙ АСПЕКТ ГЕНДЕРНОГО РАВЕНСТВА</a:t>
                      </a:r>
                      <a:endParaRPr/>
                    </a:p>
                  </a:txBody>
                  <a:tcPr marT="45725" marB="45725" marR="91450" marL="91450"/>
                </a:tc>
                <a:tc>
                  <a:txBody>
                    <a:bodyPr/>
                    <a:lstStyle/>
                    <a:p>
                      <a:pPr indent="0" lvl="0" marL="0" marR="0" rtl="0" algn="ctr">
                        <a:spcBef>
                          <a:spcPts val="0"/>
                        </a:spcBef>
                        <a:spcAft>
                          <a:spcPts val="0"/>
                        </a:spcAft>
                        <a:buNone/>
                      </a:pPr>
                      <a:r>
                        <a:rPr lang="ru-RU" sz="1800" u="none" cap="none" strike="noStrike"/>
                        <a:t>КАЧЕСТВЕННЫЙ АСПЕКТ ГЕНДЕРНОГО РАВЕНСТВА</a:t>
                      </a:r>
                      <a:endParaRPr/>
                    </a:p>
                  </a:txBody>
                  <a:tcPr marT="45725" marB="45725" marR="91450" marL="91450"/>
                </a:tc>
              </a:tr>
              <a:tr h="1188725">
                <a:tc>
                  <a:txBody>
                    <a:bodyPr/>
                    <a:lstStyle/>
                    <a:p>
                      <a:pPr indent="0" lvl="0" marL="0" marR="0" rtl="0" algn="just">
                        <a:spcBef>
                          <a:spcPts val="0"/>
                        </a:spcBef>
                        <a:spcAft>
                          <a:spcPts val="0"/>
                        </a:spcAft>
                        <a:buNone/>
                      </a:pPr>
                      <a:r>
                        <a:rPr lang="ru-RU" sz="1800" u="none" cap="none" strike="noStrike"/>
                        <a:t>Равномерное распределение женщин и мужчин в различных сферах жизни общества, включая образование, рынок труда, отдых, место в структурах власти.</a:t>
                      </a:r>
                      <a:endParaRPr/>
                    </a:p>
                  </a:txBody>
                  <a:tcPr marT="45725" marB="45725" marR="91450" marL="91450"/>
                </a:tc>
                <a:tc>
                  <a:txBody>
                    <a:bodyPr/>
                    <a:lstStyle/>
                    <a:p>
                      <a:pPr indent="0" lvl="0" marL="0" marR="0" rtl="0" algn="just">
                        <a:spcBef>
                          <a:spcPts val="0"/>
                        </a:spcBef>
                        <a:spcAft>
                          <a:spcPts val="0"/>
                        </a:spcAft>
                        <a:buNone/>
                      </a:pPr>
                      <a:r>
                        <a:rPr lang="ru-RU" sz="1800" u="none" cap="none" strike="noStrike"/>
                        <a:t>Знаниям, опыту и достоинству как женщин так и мужчин придается одинаковое значение и они равноценно используются для обогащения и развития всех сфер жизни общества.</a:t>
                      </a:r>
                      <a:endParaRPr/>
                    </a:p>
                  </a:txBody>
                  <a:tcPr marT="45725" marB="45725"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7728268" y="500743"/>
            <a:ext cx="3932237" cy="160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Calibri"/>
              <a:buNone/>
            </a:pPr>
            <a:r>
              <a:rPr b="1" lang="ru-RU" sz="3600">
                <a:solidFill>
                  <a:srgbClr val="C00000"/>
                </a:solidFill>
              </a:rPr>
              <a:t>Временные специальные меры (квоты)</a:t>
            </a:r>
            <a:endParaRPr/>
          </a:p>
        </p:txBody>
      </p:sp>
      <p:sp>
        <p:nvSpPr>
          <p:cNvPr id="260" name="Google Shape;260;p26"/>
          <p:cNvSpPr txBox="1"/>
          <p:nvPr>
            <p:ph idx="1" type="body"/>
          </p:nvPr>
        </p:nvSpPr>
        <p:spPr>
          <a:xfrm>
            <a:off x="724399" y="849598"/>
            <a:ext cx="6172200" cy="520849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Clr>
                <a:schemeClr val="dk1"/>
              </a:buClr>
              <a:buSzPct val="100000"/>
              <a:buNone/>
            </a:pPr>
            <a:r>
              <a:rPr lang="ru-RU"/>
              <a:t>Дисбаланс в представленности женщин и мужчин отмечается во всех ветвях государственной власти и во всех сферах принятия решений. В наибольшей степени он проявляется:</a:t>
            </a:r>
            <a:endParaRPr/>
          </a:p>
          <a:p>
            <a:pPr indent="0" lvl="0" marL="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chemeClr val="dk1"/>
              </a:buClr>
              <a:buSzPct val="100000"/>
              <a:buChar char="•"/>
            </a:pPr>
            <a:r>
              <a:rPr lang="ru-RU"/>
              <a:t>на уровне </a:t>
            </a:r>
            <a:r>
              <a:rPr lang="ru-RU">
                <a:solidFill>
                  <a:srgbClr val="C00000"/>
                </a:solidFill>
              </a:rPr>
              <a:t>политических должностей, </a:t>
            </a:r>
            <a:r>
              <a:rPr lang="ru-RU"/>
              <a:t>где доля женщин на 1 января 2021 года </a:t>
            </a:r>
            <a:r>
              <a:rPr lang="ru-RU">
                <a:solidFill>
                  <a:srgbClr val="C00000"/>
                </a:solidFill>
              </a:rPr>
              <a:t>составила лишь 24,3%. </a:t>
            </a:r>
            <a:endParaRPr/>
          </a:p>
          <a:p>
            <a:pPr indent="0" lvl="0" marL="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chemeClr val="dk1"/>
              </a:buClr>
              <a:buSzPct val="100000"/>
              <a:buChar char="•"/>
            </a:pPr>
            <a:r>
              <a:rPr lang="ru-RU"/>
              <a:t>На уровне </a:t>
            </a:r>
            <a:r>
              <a:rPr lang="ru-RU">
                <a:solidFill>
                  <a:srgbClr val="C00000"/>
                </a:solidFill>
              </a:rPr>
              <a:t>административных должностей </a:t>
            </a:r>
            <a:r>
              <a:rPr lang="ru-RU"/>
              <a:t>доля женщин выше </a:t>
            </a:r>
            <a:r>
              <a:rPr lang="ru-RU">
                <a:solidFill>
                  <a:srgbClr val="C00000"/>
                </a:solidFill>
              </a:rPr>
              <a:t>и составляет 39,9%</a:t>
            </a:r>
            <a:endParaRPr/>
          </a:p>
          <a:p>
            <a:pPr indent="-86360" lvl="0" marL="228600" rtl="0" algn="just">
              <a:lnSpc>
                <a:spcPct val="90000"/>
              </a:lnSpc>
              <a:spcBef>
                <a:spcPts val="1000"/>
              </a:spcBef>
              <a:spcAft>
                <a:spcPts val="0"/>
              </a:spcAft>
              <a:buClr>
                <a:schemeClr val="dk1"/>
              </a:buClr>
              <a:buSzPct val="100000"/>
              <a:buNone/>
            </a:pPr>
            <a:r>
              <a:t/>
            </a:r>
            <a:endParaRPr/>
          </a:p>
          <a:p>
            <a:pPr indent="-228600" lvl="0" marL="228600" rtl="0" algn="just">
              <a:lnSpc>
                <a:spcPct val="90000"/>
              </a:lnSpc>
              <a:spcBef>
                <a:spcPts val="1000"/>
              </a:spcBef>
              <a:spcAft>
                <a:spcPts val="0"/>
              </a:spcAft>
              <a:buClr>
                <a:srgbClr val="C00000"/>
              </a:buClr>
              <a:buSzPct val="100000"/>
              <a:buChar char="•"/>
            </a:pPr>
            <a:r>
              <a:rPr lang="ru-RU" sz="3100">
                <a:solidFill>
                  <a:srgbClr val="C00000"/>
                </a:solidFill>
              </a:rPr>
              <a:t>Судебная система – 35%, снижение от 42%</a:t>
            </a:r>
            <a:endParaRPr/>
          </a:p>
          <a:p>
            <a:pPr indent="-228600" lvl="0" marL="228600" rtl="0" algn="just">
              <a:lnSpc>
                <a:spcPct val="90000"/>
              </a:lnSpc>
              <a:spcBef>
                <a:spcPts val="1000"/>
              </a:spcBef>
              <a:spcAft>
                <a:spcPts val="0"/>
              </a:spcAft>
              <a:buClr>
                <a:srgbClr val="C00000"/>
              </a:buClr>
              <a:buSzPct val="100000"/>
              <a:buChar char="•"/>
            </a:pPr>
            <a:r>
              <a:rPr lang="ru-RU" sz="3100">
                <a:solidFill>
                  <a:srgbClr val="C00000"/>
                </a:solidFill>
              </a:rPr>
              <a:t>Счетная Палата – 0% из 9 аудиторов – ни 1 женщины</a:t>
            </a:r>
            <a:endParaRPr/>
          </a:p>
          <a:p>
            <a:pPr indent="-228600" lvl="0" marL="228600" rtl="0" algn="just">
              <a:lnSpc>
                <a:spcPct val="90000"/>
              </a:lnSpc>
              <a:spcBef>
                <a:spcPts val="1000"/>
              </a:spcBef>
              <a:spcAft>
                <a:spcPts val="0"/>
              </a:spcAft>
              <a:buClr>
                <a:srgbClr val="C00000"/>
              </a:buClr>
              <a:buSzPct val="100000"/>
              <a:buChar char="•"/>
            </a:pPr>
            <a:r>
              <a:rPr lang="ru-RU" sz="3100">
                <a:solidFill>
                  <a:srgbClr val="C00000"/>
                </a:solidFill>
              </a:rPr>
              <a:t>ЦИК – 30%, председатель женщина</a:t>
            </a:r>
            <a:endParaRPr/>
          </a:p>
          <a:p>
            <a:pPr indent="-86360" lvl="0" marL="228600" rtl="0" algn="just">
              <a:lnSpc>
                <a:spcPct val="90000"/>
              </a:lnSpc>
              <a:spcBef>
                <a:spcPts val="1000"/>
              </a:spcBef>
              <a:spcAft>
                <a:spcPts val="0"/>
              </a:spcAft>
              <a:buClr>
                <a:schemeClr val="dk1"/>
              </a:buClr>
              <a:buSzPct val="100000"/>
              <a:buNone/>
            </a:pPr>
            <a:r>
              <a:t/>
            </a:r>
            <a:endParaRPr/>
          </a:p>
        </p:txBody>
      </p:sp>
      <p:sp>
        <p:nvSpPr>
          <p:cNvPr id="261" name="Google Shape;261;p26"/>
          <p:cNvSpPr txBox="1"/>
          <p:nvPr>
            <p:ph idx="2" type="body"/>
          </p:nvPr>
        </p:nvSpPr>
        <p:spPr>
          <a:xfrm>
            <a:off x="7654835" y="2281646"/>
            <a:ext cx="4005670" cy="398793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None/>
            </a:pPr>
            <a:r>
              <a:rPr lang="ru-RU"/>
              <a:t>Закон «О гарантии равных прав и возможностей мужчин и женщин КР» предусматривает наличие не менее 30% лиц одного пола на дарственных, политических, административных должностях.</a:t>
            </a:r>
            <a:endParaRPr/>
          </a:p>
          <a:p>
            <a:pPr indent="0" lvl="0" marL="0" rtl="0" algn="just">
              <a:lnSpc>
                <a:spcPct val="90000"/>
              </a:lnSpc>
              <a:spcBef>
                <a:spcPts val="1000"/>
              </a:spcBef>
              <a:spcAft>
                <a:spcPts val="0"/>
              </a:spcAft>
              <a:buClr>
                <a:schemeClr val="dk1"/>
              </a:buClr>
              <a:buSzPts val="1600"/>
              <a:buNone/>
            </a:pPr>
            <a:r>
              <a:rPr lang="ru-RU"/>
              <a:t>В ряд законов, регулирующих деятельность таких государственных учреждений, как Счетная палата, Верховный суд, Национальный банк и Центральная избирательная комиссия были включены гендерные квоты не менее 30%. </a:t>
            </a:r>
            <a:endParaRPr/>
          </a:p>
          <a:p>
            <a:pPr indent="0" lvl="0" marL="0" rtl="0" algn="l">
              <a:lnSpc>
                <a:spcPct val="90000"/>
              </a:lnSpc>
              <a:spcBef>
                <a:spcPts val="1000"/>
              </a:spcBef>
              <a:spcAft>
                <a:spcPts val="0"/>
              </a:spcAft>
              <a:buClr>
                <a:schemeClr val="dk1"/>
              </a:buClr>
              <a:buSzPts val="1600"/>
              <a:buNone/>
            </a:pPr>
            <a:r>
              <a:rPr lang="ru-RU"/>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type="title"/>
          </p:nvPr>
        </p:nvSpPr>
        <p:spPr>
          <a:xfrm>
            <a:off x="329184" y="5642764"/>
            <a:ext cx="11862816" cy="1408430"/>
          </a:xfrm>
          <a:prstGeom prst="rect">
            <a:avLst/>
          </a:prstGeom>
          <a:noFill/>
          <a:ln>
            <a:noFill/>
          </a:ln>
        </p:spPr>
        <p:txBody>
          <a:bodyPr anchorCtr="0" anchor="ctr" bIns="45700" lIns="91425" spcFirstLastPara="1" rIns="91425" wrap="square" tIns="45700">
            <a:spAutoFit/>
          </a:bodyPr>
          <a:lstStyle/>
          <a:p>
            <a:pPr indent="-514350" lvl="0" marL="514350" rtl="0" algn="l">
              <a:lnSpc>
                <a:spcPct val="80000"/>
              </a:lnSpc>
              <a:spcBef>
                <a:spcPts val="0"/>
              </a:spcBef>
              <a:spcAft>
                <a:spcPts val="0"/>
              </a:spcAft>
              <a:buClr>
                <a:srgbClr val="C00000"/>
              </a:buClr>
              <a:buSzPts val="2000"/>
              <a:buFont typeface="Arial"/>
              <a:buChar char="•"/>
            </a:pPr>
            <a:r>
              <a:rPr b="1" lang="ru-RU" sz="2000">
                <a:solidFill>
                  <a:srgbClr val="C00000"/>
                </a:solidFill>
              </a:rPr>
              <a:t>90% женского капитала сконцентрировано в сфере  малого бизнеса, где высокие риски потери капитала</a:t>
            </a:r>
            <a:br>
              <a:rPr b="1" lang="ru-RU" sz="2000">
                <a:solidFill>
                  <a:srgbClr val="C00000"/>
                </a:solidFill>
              </a:rPr>
            </a:br>
            <a:endParaRPr b="1" sz="2000">
              <a:solidFill>
                <a:srgbClr val="C00000"/>
              </a:solidFill>
            </a:endParaRPr>
          </a:p>
          <a:p>
            <a:pPr indent="-514350" lvl="0" marL="514350" rtl="0" algn="l">
              <a:lnSpc>
                <a:spcPct val="80000"/>
              </a:lnSpc>
              <a:spcBef>
                <a:spcPts val="0"/>
              </a:spcBef>
              <a:spcAft>
                <a:spcPts val="0"/>
              </a:spcAft>
              <a:buClr>
                <a:srgbClr val="C00000"/>
              </a:buClr>
              <a:buSzPts val="2000"/>
              <a:buFont typeface="Arial"/>
              <a:buChar char="•"/>
            </a:pPr>
            <a:r>
              <a:rPr b="1" lang="ru-RU" sz="2000">
                <a:solidFill>
                  <a:srgbClr val="C00000"/>
                </a:solidFill>
              </a:rPr>
              <a:t>70% работников теневого рынка труда – женщины</a:t>
            </a:r>
            <a:endParaRPr b="1" sz="2000">
              <a:solidFill>
                <a:srgbClr val="C00000"/>
              </a:solidFill>
            </a:endParaRPr>
          </a:p>
          <a:p>
            <a:pPr indent="0" lvl="0" marL="0" rtl="0" algn="l">
              <a:lnSpc>
                <a:spcPct val="90000"/>
              </a:lnSpc>
              <a:spcBef>
                <a:spcPts val="0"/>
              </a:spcBef>
              <a:spcAft>
                <a:spcPts val="0"/>
              </a:spcAft>
              <a:buClr>
                <a:schemeClr val="dk1"/>
              </a:buClr>
              <a:buSzPts val="2400"/>
              <a:buFont typeface="Calibri"/>
              <a:buNone/>
            </a:pPr>
            <a:r>
              <a:t/>
            </a:r>
            <a:endParaRPr b="1" sz="2400">
              <a:solidFill>
                <a:srgbClr val="C00000"/>
              </a:solidFill>
            </a:endParaRPr>
          </a:p>
        </p:txBody>
      </p:sp>
      <p:pic>
        <p:nvPicPr>
          <p:cNvPr id="267" name="Google Shape;267;p27"/>
          <p:cNvPicPr preferRelativeResize="0"/>
          <p:nvPr>
            <p:ph idx="1" type="body"/>
          </p:nvPr>
        </p:nvPicPr>
        <p:blipFill rotWithShape="1">
          <a:blip r:embed="rId3">
            <a:alphaModFix/>
          </a:blip>
          <a:srcRect b="0" l="0" r="0" t="0"/>
          <a:stretch/>
        </p:blipFill>
        <p:spPr>
          <a:xfrm>
            <a:off x="3797449" y="292609"/>
            <a:ext cx="3420931" cy="4795758"/>
          </a:xfrm>
          <a:prstGeom prst="rect">
            <a:avLst/>
          </a:prstGeom>
          <a:noFill/>
          <a:ln>
            <a:noFill/>
          </a:ln>
        </p:spPr>
      </p:pic>
      <p:pic>
        <p:nvPicPr>
          <p:cNvPr id="268" name="Google Shape;268;p27"/>
          <p:cNvPicPr preferRelativeResize="0"/>
          <p:nvPr>
            <p:ph idx="4294967295" type="body"/>
          </p:nvPr>
        </p:nvPicPr>
        <p:blipFill rotWithShape="1">
          <a:blip r:embed="rId4">
            <a:alphaModFix/>
          </a:blip>
          <a:srcRect b="0" l="0" r="0" t="0"/>
          <a:stretch/>
        </p:blipFill>
        <p:spPr>
          <a:xfrm>
            <a:off x="-1" y="473337"/>
            <a:ext cx="3700631" cy="5162289"/>
          </a:xfrm>
          <a:prstGeom prst="rect">
            <a:avLst/>
          </a:prstGeom>
          <a:noFill/>
          <a:ln>
            <a:noFill/>
          </a:ln>
        </p:spPr>
      </p:pic>
      <p:pic>
        <p:nvPicPr>
          <p:cNvPr id="269" name="Google Shape;269;p27"/>
          <p:cNvPicPr preferRelativeResize="0"/>
          <p:nvPr/>
        </p:nvPicPr>
        <p:blipFill rotWithShape="1">
          <a:blip r:embed="rId5">
            <a:alphaModFix/>
          </a:blip>
          <a:srcRect b="0" l="0" r="0" t="0"/>
          <a:stretch/>
        </p:blipFill>
        <p:spPr>
          <a:xfrm>
            <a:off x="7415784" y="192025"/>
            <a:ext cx="4672584" cy="51545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b="1" lang="ru-RU" sz="4000">
                <a:solidFill>
                  <a:srgbClr val="C00000"/>
                </a:solidFill>
              </a:rPr>
              <a:t>Временные специальные меры (квоты) в парламенте ЖККР</a:t>
            </a:r>
            <a:endParaRPr/>
          </a:p>
        </p:txBody>
      </p:sp>
      <p:pic>
        <p:nvPicPr>
          <p:cNvPr id="275" name="Google Shape;275;p28"/>
          <p:cNvPicPr preferRelativeResize="0"/>
          <p:nvPr>
            <p:ph idx="1" type="body"/>
          </p:nvPr>
        </p:nvPicPr>
        <p:blipFill rotWithShape="1">
          <a:blip r:embed="rId3">
            <a:alphaModFix/>
          </a:blip>
          <a:srcRect b="0" l="0" r="0" t="0"/>
          <a:stretch/>
        </p:blipFill>
        <p:spPr>
          <a:xfrm>
            <a:off x="1466492" y="2011680"/>
            <a:ext cx="8975085" cy="36330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838201" y="112576"/>
            <a:ext cx="10515600" cy="67990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C00000"/>
              </a:buClr>
              <a:buSzPts val="4000"/>
              <a:buFont typeface="Calibri"/>
              <a:buNone/>
            </a:pPr>
            <a:r>
              <a:rPr b="1" lang="ru-RU" sz="4000">
                <a:solidFill>
                  <a:srgbClr val="C00000"/>
                </a:solidFill>
              </a:rPr>
              <a:t>Борьба за квоты. 2007 год - ПРОРЫВ </a:t>
            </a:r>
            <a:endParaRPr/>
          </a:p>
        </p:txBody>
      </p:sp>
      <p:sp>
        <p:nvSpPr>
          <p:cNvPr id="281" name="Google Shape;281;p29"/>
          <p:cNvSpPr txBox="1"/>
          <p:nvPr>
            <p:ph idx="1" type="body"/>
          </p:nvPr>
        </p:nvSpPr>
        <p:spPr>
          <a:xfrm>
            <a:off x="548640" y="879565"/>
            <a:ext cx="10805161" cy="483584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C00000"/>
              </a:buClr>
              <a:buSzPts val="2400"/>
              <a:buChar char="•"/>
            </a:pPr>
            <a:r>
              <a:rPr b="1" lang="ru-RU" sz="2400">
                <a:solidFill>
                  <a:srgbClr val="C00000"/>
                </a:solidFill>
              </a:rPr>
              <a:t>Роль «женских» организаций НПО </a:t>
            </a:r>
            <a:r>
              <a:rPr lang="ru-RU" sz="1800"/>
              <a:t>- Активисты женских НПО искали новые институциональные меры борьбы за права женщин. Не было для них другого пути, кроме как  объедини ться  и  бороться вместе. </a:t>
            </a:r>
            <a:endParaRPr/>
          </a:p>
          <a:p>
            <a:pPr indent="0" lvl="0" marL="0" rtl="0" algn="just">
              <a:lnSpc>
                <a:spcPct val="90000"/>
              </a:lnSpc>
              <a:spcBef>
                <a:spcPts val="1000"/>
              </a:spcBef>
              <a:spcAft>
                <a:spcPts val="0"/>
              </a:spcAft>
              <a:buClr>
                <a:schemeClr val="dk1"/>
              </a:buClr>
              <a:buSzPts val="1800"/>
              <a:buNone/>
            </a:pPr>
            <a:r>
              <a:rPr lang="ru-RU" sz="1800"/>
              <a:t>Ими использованы различные  методы лоббирования мужчин-депутатов в «однополом» Парламенте.</a:t>
            </a:r>
            <a:endParaRPr/>
          </a:p>
          <a:p>
            <a:pPr indent="-228600" lvl="0" marL="228600" rtl="0" algn="just">
              <a:lnSpc>
                <a:spcPct val="90000"/>
              </a:lnSpc>
              <a:spcBef>
                <a:spcPts val="1000"/>
              </a:spcBef>
              <a:spcAft>
                <a:spcPts val="0"/>
              </a:spcAft>
              <a:buClr>
                <a:schemeClr val="dk1"/>
              </a:buClr>
              <a:buSzPts val="1800"/>
              <a:buChar char="•"/>
            </a:pPr>
            <a:r>
              <a:rPr lang="ru-RU" sz="1800"/>
              <a:t>метод </a:t>
            </a:r>
            <a:r>
              <a:rPr b="1" i="1" lang="ru-RU" sz="1800"/>
              <a:t>факсовой атаки</a:t>
            </a:r>
            <a:r>
              <a:rPr lang="ru-RU" sz="1800"/>
              <a:t>, </a:t>
            </a:r>
            <a:endParaRPr/>
          </a:p>
          <a:p>
            <a:pPr indent="-228600" lvl="0" marL="228600" rtl="0" algn="just">
              <a:lnSpc>
                <a:spcPct val="90000"/>
              </a:lnSpc>
              <a:spcBef>
                <a:spcPts val="1000"/>
              </a:spcBef>
              <a:spcAft>
                <a:spcPts val="0"/>
              </a:spcAft>
              <a:buClr>
                <a:schemeClr val="dk1"/>
              </a:buClr>
              <a:buSzPts val="1800"/>
              <a:buChar char="•"/>
            </a:pPr>
            <a:r>
              <a:rPr b="1" i="1" lang="ru-RU" sz="1800"/>
              <a:t>выступления и публикации в СМИ</a:t>
            </a:r>
            <a:endParaRPr/>
          </a:p>
          <a:p>
            <a:pPr indent="-228600" lvl="0" marL="228600" rtl="0" algn="just">
              <a:lnSpc>
                <a:spcPct val="90000"/>
              </a:lnSpc>
              <a:spcBef>
                <a:spcPts val="1000"/>
              </a:spcBef>
              <a:spcAft>
                <a:spcPts val="0"/>
              </a:spcAft>
              <a:buClr>
                <a:schemeClr val="dk1"/>
              </a:buClr>
              <a:buSzPts val="1800"/>
              <a:buChar char="•"/>
            </a:pPr>
            <a:r>
              <a:rPr lang="ru-RU" sz="1800"/>
              <a:t>Акции: пытались привлечь внимание мужчин-депутатов в тем, что  </a:t>
            </a:r>
            <a:r>
              <a:rPr b="1" i="1" lang="ru-RU" sz="1800"/>
              <a:t>8 марта дарили им цветы и открытки</a:t>
            </a:r>
            <a:endParaRPr/>
          </a:p>
          <a:p>
            <a:pPr indent="-228600" lvl="0" marL="228600" rtl="0" algn="just">
              <a:lnSpc>
                <a:spcPct val="90000"/>
              </a:lnSpc>
              <a:spcBef>
                <a:spcPts val="1000"/>
              </a:spcBef>
              <a:spcAft>
                <a:spcPts val="0"/>
              </a:spcAft>
              <a:buClr>
                <a:schemeClr val="dk1"/>
              </a:buClr>
              <a:buSzPts val="1800"/>
              <a:buChar char="•"/>
            </a:pPr>
            <a:r>
              <a:rPr lang="ru-RU" sz="1800"/>
              <a:t> кроме того им удалось  с каждым из них вести </a:t>
            </a:r>
            <a:r>
              <a:rPr b="1" i="1" lang="ru-RU" sz="1800"/>
              <a:t>переговоры по предстоящему обсуждению законов КР </a:t>
            </a:r>
            <a:r>
              <a:rPr lang="ru-RU" sz="1800"/>
              <a:t>«О политических партиях», Закон «О дополнениях и изменениях к Гражданскому кодексу КР» , где поднимались вопросы о введении гендерных квот и запрете многоженства. </a:t>
            </a:r>
            <a:endParaRPr/>
          </a:p>
          <a:p>
            <a:pPr indent="-228600" lvl="0" marL="228600" rtl="0" algn="just">
              <a:lnSpc>
                <a:spcPct val="90000"/>
              </a:lnSpc>
              <a:spcBef>
                <a:spcPts val="1000"/>
              </a:spcBef>
              <a:spcAft>
                <a:spcPts val="0"/>
              </a:spcAft>
              <a:buClr>
                <a:schemeClr val="dk1"/>
              </a:buClr>
              <a:buSzPts val="1800"/>
              <a:buChar char="•"/>
            </a:pPr>
            <a:r>
              <a:rPr lang="ru-RU" sz="1800"/>
              <a:t>В результате были приняты законы о гендерном равенстве, против насилия, специальные меры поддержки женщин в политике, обеспечивающие почти 30-процентное представительство женщин в парламенте страны в 2007 году.</a:t>
            </a:r>
            <a:endParaRPr/>
          </a:p>
          <a:p>
            <a:pPr indent="-228600" lvl="0" marL="228600" rtl="0" algn="just">
              <a:lnSpc>
                <a:spcPct val="90000"/>
              </a:lnSpc>
              <a:spcBef>
                <a:spcPts val="1000"/>
              </a:spcBef>
              <a:spcAft>
                <a:spcPts val="0"/>
              </a:spcAft>
              <a:buClr>
                <a:schemeClr val="dk1"/>
              </a:buClr>
              <a:buSzPts val="1800"/>
              <a:buChar char="•"/>
            </a:pPr>
            <a:r>
              <a:rPr b="1" lang="ru-RU" sz="1800"/>
              <a:t>Женское движение республики трансформировалось, перейдя от формальной декларации защиты женских прав к конкретным усилиям, то есть женские организации стали действенно участвовать на всех этапах разработки осуществления и мониторинга стратегии и программ развития. </a:t>
            </a:r>
            <a:endParaRPr/>
          </a:p>
          <a:p>
            <a:pPr indent="-228600" lvl="0" marL="228600" rtl="0" algn="just">
              <a:lnSpc>
                <a:spcPct val="90000"/>
              </a:lnSpc>
              <a:spcBef>
                <a:spcPts val="1000"/>
              </a:spcBef>
              <a:spcAft>
                <a:spcPts val="0"/>
              </a:spcAft>
              <a:buClr>
                <a:schemeClr val="dk1"/>
              </a:buClr>
              <a:buSzPts val="1800"/>
              <a:buChar char="•"/>
            </a:pPr>
            <a:r>
              <a:rPr b="1" lang="ru-RU" sz="1800"/>
              <a:t>Периодическое проведение гендерного мониторинга национальных программ, ЖККР, законодательства со стороны гендерных организаций стало хорошей практикой</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idx="1" type="body"/>
          </p:nvPr>
        </p:nvSpPr>
        <p:spPr>
          <a:xfrm>
            <a:off x="433070" y="264160"/>
            <a:ext cx="11234420" cy="6237605"/>
          </a:xfrm>
          <a:prstGeom prst="rect">
            <a:avLst/>
          </a:prstGeom>
          <a:noFill/>
          <a:ln>
            <a:noFill/>
          </a:ln>
        </p:spPr>
        <p:txBody>
          <a:bodyPr anchorCtr="0" anchor="t" bIns="45700" lIns="91425" spcFirstLastPara="1" rIns="91425" wrap="square" tIns="45700">
            <a:normAutofit fontScale="90000"/>
          </a:bodyPr>
          <a:lstStyle/>
          <a:p>
            <a:pPr indent="-228600" lvl="0" marL="228600" rtl="0" algn="just">
              <a:lnSpc>
                <a:spcPct val="90000"/>
              </a:lnSpc>
              <a:spcBef>
                <a:spcPts val="0"/>
              </a:spcBef>
              <a:spcAft>
                <a:spcPts val="0"/>
              </a:spcAft>
              <a:buClr>
                <a:schemeClr val="dk1"/>
              </a:buClr>
              <a:buSzPct val="100000"/>
              <a:buChar char="•"/>
            </a:pPr>
            <a:r>
              <a:rPr b="1" lang="ru-RU"/>
              <a:t>Политический лидер</a:t>
            </a:r>
            <a:r>
              <a:rPr lang="ru-RU"/>
              <a:t> — личность, оказывающая постоянное и решающее воздействие на организацию, государство и общество в целом. </a:t>
            </a:r>
            <a:endParaRPr/>
          </a:p>
          <a:p>
            <a:pPr indent="0" lvl="0" marL="0" rtl="0" algn="just">
              <a:lnSpc>
                <a:spcPct val="90000"/>
              </a:lnSpc>
              <a:spcBef>
                <a:spcPts val="1000"/>
              </a:spcBef>
              <a:spcAft>
                <a:spcPts val="0"/>
              </a:spcAft>
              <a:buClr>
                <a:schemeClr val="dk1"/>
              </a:buClr>
              <a:buSzPct val="100000"/>
              <a:buNone/>
            </a:pPr>
            <a:r>
              <a:rPr lang="ru-RU"/>
              <a:t>М. Вебер: «Кто занимается политикой, тот стремится к власти»</a:t>
            </a:r>
            <a:endParaRPr/>
          </a:p>
          <a:p>
            <a:pPr indent="-228600" lvl="0" marL="228600" rtl="0" algn="l">
              <a:lnSpc>
                <a:spcPct val="90000"/>
              </a:lnSpc>
              <a:spcBef>
                <a:spcPts val="1000"/>
              </a:spcBef>
              <a:spcAft>
                <a:spcPts val="0"/>
              </a:spcAft>
              <a:buClr>
                <a:schemeClr val="dk1"/>
              </a:buClr>
              <a:buSzPct val="100000"/>
              <a:buChar char="•"/>
            </a:pPr>
            <a:r>
              <a:rPr b="1" lang="ru-RU"/>
              <a:t>развитый интеллект;</a:t>
            </a:r>
            <a:endParaRPr/>
          </a:p>
          <a:p>
            <a:pPr indent="-228600" lvl="0" marL="228600" rtl="0" algn="l">
              <a:lnSpc>
                <a:spcPct val="90000"/>
              </a:lnSpc>
              <a:spcBef>
                <a:spcPts val="1000"/>
              </a:spcBef>
              <a:spcAft>
                <a:spcPts val="0"/>
              </a:spcAft>
              <a:buClr>
                <a:schemeClr val="dk1"/>
              </a:buClr>
              <a:buSzPct val="100000"/>
              <a:buChar char="•"/>
            </a:pPr>
            <a:r>
              <a:rPr b="1" lang="ru-RU"/>
              <a:t>умение чувствовать и анализировать политическую ситуацию;</a:t>
            </a:r>
            <a:endParaRPr/>
          </a:p>
          <a:p>
            <a:pPr indent="-228600" lvl="0" marL="228600" rtl="0" algn="l">
              <a:lnSpc>
                <a:spcPct val="90000"/>
              </a:lnSpc>
              <a:spcBef>
                <a:spcPts val="1000"/>
              </a:spcBef>
              <a:spcAft>
                <a:spcPts val="0"/>
              </a:spcAft>
              <a:buClr>
                <a:schemeClr val="dk1"/>
              </a:buClr>
              <a:buSzPct val="100000"/>
              <a:buChar char="•"/>
            </a:pPr>
            <a:r>
              <a:rPr b="1" lang="ru-RU"/>
              <a:t>харизма;</a:t>
            </a:r>
            <a:endParaRPr/>
          </a:p>
          <a:p>
            <a:pPr indent="-228600" lvl="0" marL="228600" rtl="0" algn="l">
              <a:lnSpc>
                <a:spcPct val="90000"/>
              </a:lnSpc>
              <a:spcBef>
                <a:spcPts val="1000"/>
              </a:spcBef>
              <a:spcAft>
                <a:spcPts val="0"/>
              </a:spcAft>
              <a:buClr>
                <a:schemeClr val="dk1"/>
              </a:buClr>
              <a:buSzPct val="100000"/>
              <a:buChar char="•"/>
            </a:pPr>
            <a:r>
              <a:rPr b="1" lang="ru-RU"/>
              <a:t>популярность среди последователей;</a:t>
            </a:r>
            <a:endParaRPr/>
          </a:p>
          <a:p>
            <a:pPr indent="-228600" lvl="0" marL="228600" rtl="0" algn="l">
              <a:lnSpc>
                <a:spcPct val="90000"/>
              </a:lnSpc>
              <a:spcBef>
                <a:spcPts val="1000"/>
              </a:spcBef>
              <a:spcAft>
                <a:spcPts val="0"/>
              </a:spcAft>
              <a:buClr>
                <a:schemeClr val="dk1"/>
              </a:buClr>
              <a:buSzPct val="100000"/>
              <a:buChar char="•"/>
            </a:pPr>
            <a:r>
              <a:rPr b="1" lang="ru-RU"/>
              <a:t>ораторские способности;</a:t>
            </a:r>
            <a:endParaRPr/>
          </a:p>
          <a:p>
            <a:pPr indent="-228600" lvl="0" marL="228600" rtl="0" algn="l">
              <a:lnSpc>
                <a:spcPct val="90000"/>
              </a:lnSpc>
              <a:spcBef>
                <a:spcPts val="1000"/>
              </a:spcBef>
              <a:spcAft>
                <a:spcPts val="0"/>
              </a:spcAft>
              <a:buClr>
                <a:schemeClr val="dk1"/>
              </a:buClr>
              <a:buSzPct val="100000"/>
              <a:buChar char="•"/>
            </a:pPr>
            <a:r>
              <a:rPr b="1" lang="ru-RU"/>
              <a:t>знание основных методов власти;</a:t>
            </a:r>
            <a:endParaRPr/>
          </a:p>
          <a:p>
            <a:pPr indent="-228600" lvl="0" marL="228600" rtl="0" algn="l">
              <a:lnSpc>
                <a:spcPct val="90000"/>
              </a:lnSpc>
              <a:spcBef>
                <a:spcPts val="1000"/>
              </a:spcBef>
              <a:spcAft>
                <a:spcPts val="0"/>
              </a:spcAft>
              <a:buClr>
                <a:schemeClr val="dk1"/>
              </a:buClr>
              <a:buSzPct val="100000"/>
              <a:buChar char="•"/>
            </a:pPr>
            <a:r>
              <a:rPr b="1" lang="ru-RU"/>
              <a:t>умение организовывать и вести за собой людей;</a:t>
            </a:r>
            <a:endParaRPr/>
          </a:p>
          <a:p>
            <a:pPr indent="-228600" lvl="0" marL="228600" rtl="0" algn="l">
              <a:lnSpc>
                <a:spcPct val="90000"/>
              </a:lnSpc>
              <a:spcBef>
                <a:spcPts val="1000"/>
              </a:spcBef>
              <a:spcAft>
                <a:spcPts val="0"/>
              </a:spcAft>
              <a:buClr>
                <a:schemeClr val="dk1"/>
              </a:buClr>
              <a:buSzPct val="100000"/>
              <a:buChar char="•"/>
            </a:pPr>
            <a:r>
              <a:rPr b="1" lang="ru-RU"/>
              <a:t>ответственность за свои слова и поступки, в том числе за политические решения;</a:t>
            </a:r>
            <a:endParaRPr/>
          </a:p>
          <a:p>
            <a:pPr indent="-228600" lvl="0" marL="228600" rtl="0" algn="l">
              <a:lnSpc>
                <a:spcPct val="90000"/>
              </a:lnSpc>
              <a:spcBef>
                <a:spcPts val="1000"/>
              </a:spcBef>
              <a:spcAft>
                <a:spcPts val="0"/>
              </a:spcAft>
              <a:buClr>
                <a:schemeClr val="dk1"/>
              </a:buClr>
              <a:buSzPct val="100000"/>
              <a:buChar char="•"/>
            </a:pPr>
            <a:r>
              <a:rPr b="1" lang="ru-RU"/>
              <a:t>четкая политическая программая, видение предлагаемых направлений развития, которое будет отражать потребности основных социальных групп</a:t>
            </a:r>
            <a:r>
              <a:rPr lang="ru-RU"/>
              <a:t>.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txBox="1"/>
          <p:nvPr>
            <p:ph type="title"/>
          </p:nvPr>
        </p:nvSpPr>
        <p:spPr>
          <a:xfrm>
            <a:off x="627018" y="309155"/>
            <a:ext cx="4556170" cy="116259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Font typeface="Calibri"/>
              <a:buNone/>
            </a:pPr>
            <a:r>
              <a:rPr b="1" lang="ru-RU">
                <a:solidFill>
                  <a:srgbClr val="C00000"/>
                </a:solidFill>
              </a:rPr>
              <a:t>Временные специальные меры (квоты)</a:t>
            </a:r>
            <a:endParaRPr/>
          </a:p>
        </p:txBody>
      </p:sp>
      <p:pic>
        <p:nvPicPr>
          <p:cNvPr id="287" name="Google Shape;287;p30"/>
          <p:cNvPicPr preferRelativeResize="0"/>
          <p:nvPr>
            <p:ph idx="1" type="body"/>
          </p:nvPr>
        </p:nvPicPr>
        <p:blipFill rotWithShape="1">
          <a:blip r:embed="rId3">
            <a:alphaModFix/>
          </a:blip>
          <a:srcRect b="0" l="0" r="0" t="0"/>
          <a:stretch/>
        </p:blipFill>
        <p:spPr>
          <a:xfrm>
            <a:off x="6844937" y="940526"/>
            <a:ext cx="5242560" cy="5033554"/>
          </a:xfrm>
          <a:prstGeom prst="rect">
            <a:avLst/>
          </a:prstGeom>
          <a:noFill/>
          <a:ln>
            <a:noFill/>
          </a:ln>
        </p:spPr>
      </p:pic>
      <p:sp>
        <p:nvSpPr>
          <p:cNvPr id="288" name="Google Shape;288;p30"/>
          <p:cNvSpPr txBox="1"/>
          <p:nvPr>
            <p:ph idx="2" type="body"/>
          </p:nvPr>
        </p:nvSpPr>
        <p:spPr>
          <a:xfrm>
            <a:off x="444137" y="1471749"/>
            <a:ext cx="6313714" cy="509451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lang="ru-RU" sz="1700"/>
              <a:t>Гендерные квоты были включены в «Закон о выборах Президента и депутатов Жогорку Кенеша Кыргызской республики» (2007, 2011, 2016, 2021 гг.). </a:t>
            </a:r>
            <a:endParaRPr/>
          </a:p>
          <a:p>
            <a:pPr indent="0" lvl="0" marL="0" rtl="0" algn="ctr">
              <a:lnSpc>
                <a:spcPct val="90000"/>
              </a:lnSpc>
              <a:spcBef>
                <a:spcPts val="1000"/>
              </a:spcBef>
              <a:spcAft>
                <a:spcPts val="0"/>
              </a:spcAft>
              <a:buClr>
                <a:srgbClr val="C00000"/>
              </a:buClr>
              <a:buSzPct val="100000"/>
              <a:buNone/>
            </a:pPr>
            <a:r>
              <a:rPr b="1" lang="ru-RU" sz="2000">
                <a:solidFill>
                  <a:srgbClr val="C00000"/>
                </a:solidFill>
              </a:rPr>
              <a:t>ПОЧЕМУ % СНИЖАЕТСЯ?</a:t>
            </a:r>
            <a:endParaRPr/>
          </a:p>
          <a:p>
            <a:pPr indent="0" lvl="0" marL="0" rtl="0" algn="just">
              <a:lnSpc>
                <a:spcPct val="90000"/>
              </a:lnSpc>
              <a:spcBef>
                <a:spcPts val="1000"/>
              </a:spcBef>
              <a:spcAft>
                <a:spcPts val="0"/>
              </a:spcAft>
              <a:buClr>
                <a:schemeClr val="dk1"/>
              </a:buClr>
              <a:buSzPct val="100000"/>
              <a:buNone/>
            </a:pPr>
            <a:r>
              <a:rPr b="1" lang="ru-RU" sz="1800"/>
              <a:t>На политическом уровне</a:t>
            </a:r>
            <a:r>
              <a:rPr lang="ru-RU" sz="1800"/>
              <a:t>: Слабая актуализация гендерной повестки со стороны лидеров страны. Все еще слабая заинтересованность самих политических партий включать сильных кандидаток-женщин, оказывать поддержку, готовить свой «золотой фонд» кандидатов в межвыборный период</a:t>
            </a:r>
            <a:endParaRPr/>
          </a:p>
          <a:p>
            <a:pPr indent="0" lvl="0" marL="0" rtl="0" algn="just">
              <a:lnSpc>
                <a:spcPct val="90000"/>
              </a:lnSpc>
              <a:spcBef>
                <a:spcPts val="1000"/>
              </a:spcBef>
              <a:spcAft>
                <a:spcPts val="0"/>
              </a:spcAft>
              <a:buClr>
                <a:schemeClr val="dk1"/>
              </a:buClr>
              <a:buSzPct val="100000"/>
              <a:buNone/>
            </a:pPr>
            <a:r>
              <a:rPr b="1" lang="ru-RU" sz="1800"/>
              <a:t>На общественном уровне</a:t>
            </a:r>
            <a:r>
              <a:rPr lang="ru-RU" sz="1800"/>
              <a:t>: Все еще существующие стереотипы о том, что «во власти должны быть мужчины», «место женщины – дом» и так далее. Слабая поддержка женщин самими женщинами. Отсутствие постоянно и системной работы на государственном и гражданском уровне по подготовке женщин-лидеров. Более слабые финансовые возможности женщин финансировать выборную кампанию и др.</a:t>
            </a:r>
            <a:endParaRPr/>
          </a:p>
          <a:p>
            <a:pPr indent="0" lvl="0" marL="0" rtl="0" algn="just">
              <a:lnSpc>
                <a:spcPct val="90000"/>
              </a:lnSpc>
              <a:spcBef>
                <a:spcPts val="1000"/>
              </a:spcBef>
              <a:spcAft>
                <a:spcPts val="0"/>
              </a:spcAft>
              <a:buClr>
                <a:schemeClr val="dk1"/>
              </a:buClr>
              <a:buSzPct val="100000"/>
              <a:buNone/>
            </a:pPr>
            <a:r>
              <a:rPr b="1" lang="ru-RU" sz="1800"/>
              <a:t>На институциональном уровне</a:t>
            </a:r>
            <a:r>
              <a:rPr lang="ru-RU" sz="1800"/>
              <a:t>: «вымывание» женщин после получения мандата: давление со стороны самих политических партий и их лидеров, принуждение передать место мужчине, финансовая заинтересованность «продать место» финансово обеспеченному мужчине.</a:t>
            </a:r>
            <a:endParaRPr/>
          </a:p>
          <a:p>
            <a:pPr indent="0" lvl="0" marL="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2800"/>
              <a:buFont typeface="Calibri"/>
              <a:buNone/>
            </a:pPr>
            <a:r>
              <a:rPr b="1" lang="ru-RU" sz="2800">
                <a:solidFill>
                  <a:srgbClr val="C00000"/>
                </a:solidFill>
              </a:rPr>
              <a:t>РЕШЕНИЕ: </a:t>
            </a:r>
            <a:r>
              <a:rPr b="1" lang="ru-RU" sz="2800"/>
              <a:t>с 2010 по 2021 год депутатами-женщинами V и VI созывов, Форумом женщин-депутатов, гражданскими организациями была проделана большая работа</a:t>
            </a:r>
            <a:endParaRPr/>
          </a:p>
        </p:txBody>
      </p:sp>
      <p:sp>
        <p:nvSpPr>
          <p:cNvPr id="294" name="Google Shape;294;p31"/>
          <p:cNvSpPr txBox="1"/>
          <p:nvPr>
            <p:ph idx="1" type="body"/>
          </p:nvPr>
        </p:nvSpPr>
        <p:spPr>
          <a:xfrm>
            <a:off x="444137" y="1602378"/>
            <a:ext cx="10909663" cy="493776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000"/>
              <a:buChar char="•"/>
            </a:pPr>
            <a:r>
              <a:rPr b="1" lang="ru-RU" sz="2000"/>
              <a:t>На политическом уровне</a:t>
            </a:r>
            <a:r>
              <a:rPr lang="ru-RU" sz="2000"/>
              <a:t>: актуализация повестки женщинами-депутатами. Создание Форума женщин-депутатов. Сотрудничество с «Женскими» НПО. Проведение совместных мероприятий, заявления и реагирование на политические процессы давления на женщин. Продвижение гендерного законодательства. Работа со своими политическими партиями. Тренинги и менторство для женщин-кандидаток, женщин-депутатов местных кенешей, активисток. Сотрудничество с ЦИК по обучению, законодательству, информированию</a:t>
            </a:r>
            <a:endParaRPr/>
          </a:p>
          <a:p>
            <a:pPr indent="-228600" lvl="0" marL="228600" rtl="0" algn="just">
              <a:lnSpc>
                <a:spcPct val="90000"/>
              </a:lnSpc>
              <a:spcBef>
                <a:spcPts val="1000"/>
              </a:spcBef>
              <a:spcAft>
                <a:spcPts val="0"/>
              </a:spcAft>
              <a:buClr>
                <a:schemeClr val="dk1"/>
              </a:buClr>
              <a:buSzPts val="2000"/>
              <a:buChar char="•"/>
            </a:pPr>
            <a:r>
              <a:rPr b="1" lang="ru-RU" sz="2000"/>
              <a:t>На общественном уровне</a:t>
            </a:r>
            <a:r>
              <a:rPr lang="ru-RU" sz="2000"/>
              <a:t>: активная позиция гендерных организаций: марши, мирные митинги в поддержку женщин, против насилия, выступления по гендерным квотам, постоянная информационная поддержка гендерного законодательства, петиции в соцсетях, конференции, пресс-конференции, альтернативные доклады в Комитеты ООН, гендерный мониторинг, участие в разработке и обсуждении законодательства</a:t>
            </a:r>
            <a:endParaRPr/>
          </a:p>
          <a:p>
            <a:pPr indent="-228600" lvl="0" marL="228600" rtl="0" algn="just">
              <a:lnSpc>
                <a:spcPct val="90000"/>
              </a:lnSpc>
              <a:spcBef>
                <a:spcPts val="1000"/>
              </a:spcBef>
              <a:spcAft>
                <a:spcPts val="0"/>
              </a:spcAft>
              <a:buClr>
                <a:schemeClr val="dk1"/>
              </a:buClr>
              <a:buSzPts val="2000"/>
              <a:buChar char="•"/>
            </a:pPr>
            <a:r>
              <a:rPr b="1" lang="ru-RU" sz="2000"/>
              <a:t>На институциональном уровне</a:t>
            </a:r>
            <a:r>
              <a:rPr lang="ru-RU" sz="2000"/>
              <a:t>: Прорывными нормами по установлению и закреплению гендерной квоты стали нормы конституционного Закона от 2019 года «О выборах Президента КР и депутатов Жогорку Кенеша КР» о том, что в парламенте </a:t>
            </a:r>
            <a:r>
              <a:rPr b="1" lang="ru-RU" sz="2000"/>
              <a:t>при выбытии женщины-депутата на ее место приходит женщина, на место мужчины приходит мужчина</a:t>
            </a:r>
            <a:r>
              <a:rPr lang="ru-RU" sz="2000"/>
              <a:t> (ч.3, 4-1 ст.65). Публичная поддержка и защита женщин-депутатов местных кенешей от давления </a:t>
            </a:r>
            <a:endParaRPr/>
          </a:p>
          <a:p>
            <a:pPr indent="0" lvl="0" marL="0" rtl="0" algn="ctr">
              <a:lnSpc>
                <a:spcPct val="90000"/>
              </a:lnSpc>
              <a:spcBef>
                <a:spcPts val="1000"/>
              </a:spcBef>
              <a:spcAft>
                <a:spcPts val="0"/>
              </a:spcAft>
              <a:buClr>
                <a:schemeClr val="dk1"/>
              </a:buClr>
              <a:buSzPts val="2000"/>
              <a:buNone/>
            </a:pPr>
            <a:r>
              <a:rPr lang="ru-RU" sz="2000"/>
              <a:t> </a:t>
            </a:r>
            <a:r>
              <a:rPr b="1" lang="ru-RU" sz="2000"/>
              <a:t>ключевое слово- КОНСОЛИДАЦИЯ</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2"/>
          <p:cNvSpPr txBox="1"/>
          <p:nvPr>
            <p:ph type="title"/>
          </p:nvPr>
        </p:nvSpPr>
        <p:spPr>
          <a:xfrm>
            <a:off x="838200" y="365126"/>
            <a:ext cx="10515600" cy="9934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Calibri"/>
              <a:buNone/>
            </a:pPr>
            <a:r>
              <a:rPr b="1" lang="ru-RU" sz="3600">
                <a:solidFill>
                  <a:srgbClr val="C00000"/>
                </a:solidFill>
              </a:rPr>
              <a:t>Жогорку Кенеш КР. Новый политический контекст и вызовы 2021-2022 </a:t>
            </a:r>
            <a:endParaRPr/>
          </a:p>
        </p:txBody>
      </p:sp>
      <p:sp>
        <p:nvSpPr>
          <p:cNvPr id="300" name="Google Shape;300;p32"/>
          <p:cNvSpPr txBox="1"/>
          <p:nvPr>
            <p:ph idx="1" type="body"/>
          </p:nvPr>
        </p:nvSpPr>
        <p:spPr>
          <a:xfrm>
            <a:off x="409303" y="1358537"/>
            <a:ext cx="11390811" cy="5364479"/>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just">
              <a:lnSpc>
                <a:spcPct val="90000"/>
              </a:lnSpc>
              <a:spcBef>
                <a:spcPts val="0"/>
              </a:spcBef>
              <a:spcAft>
                <a:spcPts val="0"/>
              </a:spcAft>
              <a:buClr>
                <a:schemeClr val="dk1"/>
              </a:buClr>
              <a:buSzPct val="100000"/>
              <a:buChar char="•"/>
            </a:pPr>
            <a:r>
              <a:rPr lang="ru-RU" sz="3300"/>
              <a:t>В 2022 году начал действовать новый VII созыв парламента. Его выборам предшествовала сложная общественно-политическая ситуация в стране. Произошли народные волнения, связанные с нечестными выборами в парламент. Президент Жеенбеков досрочно ушел в отставку, был продлен срок действия VI созыва парламента почти на год. В 2021 году был проведен референдум, принята новая конституция, форма правления с парламентско-президентской изменена на Президентскую. Изменилось количество депутатов и принципы выборов.</a:t>
            </a:r>
            <a:endParaRPr/>
          </a:p>
          <a:p>
            <a:pPr indent="-228600" lvl="0" marL="228600" rtl="0" algn="l">
              <a:lnSpc>
                <a:spcPct val="90000"/>
              </a:lnSpc>
              <a:spcBef>
                <a:spcPts val="1000"/>
              </a:spcBef>
              <a:spcAft>
                <a:spcPts val="0"/>
              </a:spcAft>
              <a:buClr>
                <a:schemeClr val="dk1"/>
              </a:buClr>
              <a:buSzPct val="100000"/>
              <a:buChar char="•"/>
            </a:pPr>
            <a:r>
              <a:rPr lang="ru-RU"/>
              <a:t>Новая Конституция принята в апреле 2021 года.</a:t>
            </a:r>
            <a:endParaRPr/>
          </a:p>
          <a:p>
            <a:pPr indent="-228600" lvl="0" marL="228600" rtl="0" algn="l">
              <a:lnSpc>
                <a:spcPct val="90000"/>
              </a:lnSpc>
              <a:spcBef>
                <a:spcPts val="1000"/>
              </a:spcBef>
              <a:spcAft>
                <a:spcPts val="0"/>
              </a:spcAft>
              <a:buClr>
                <a:schemeClr val="dk1"/>
              </a:buClr>
              <a:buSzPct val="100000"/>
              <a:buChar char="•"/>
            </a:pPr>
            <a:r>
              <a:rPr lang="ru-RU"/>
              <a:t>90 депутатов вместо 120</a:t>
            </a:r>
            <a:endParaRPr/>
          </a:p>
          <a:p>
            <a:pPr indent="-228600" lvl="0" marL="228600" rtl="0" algn="l">
              <a:lnSpc>
                <a:spcPct val="90000"/>
              </a:lnSpc>
              <a:spcBef>
                <a:spcPts val="1000"/>
              </a:spcBef>
              <a:spcAft>
                <a:spcPts val="0"/>
              </a:spcAft>
              <a:buClr>
                <a:schemeClr val="dk1"/>
              </a:buClr>
              <a:buSzPct val="100000"/>
              <a:buChar char="•"/>
            </a:pPr>
            <a:r>
              <a:rPr lang="ru-RU"/>
              <a:t>54 избираются по партийным спискам по преференциальной системе (голосуют за партию и за кандидата). Квота 30% сохраняется. При выбытии женщины депутата на ее место приходит женщина - сохраняется</a:t>
            </a:r>
            <a:endParaRPr/>
          </a:p>
          <a:p>
            <a:pPr indent="-228600" lvl="0" marL="228600" rtl="0" algn="l">
              <a:lnSpc>
                <a:spcPct val="90000"/>
              </a:lnSpc>
              <a:spcBef>
                <a:spcPts val="1000"/>
              </a:spcBef>
              <a:spcAft>
                <a:spcPts val="0"/>
              </a:spcAft>
              <a:buClr>
                <a:schemeClr val="dk1"/>
              </a:buClr>
              <a:buSzPct val="100000"/>
              <a:buChar char="•"/>
            </a:pPr>
            <a:r>
              <a:rPr lang="ru-RU"/>
              <a:t>36 избираются по одномандатным округам – из 36 – 1 женщина депутат</a:t>
            </a:r>
            <a:endParaRPr/>
          </a:p>
          <a:p>
            <a:pPr indent="0" lvl="0" marL="0" rtl="0" algn="l">
              <a:lnSpc>
                <a:spcPct val="90000"/>
              </a:lnSpc>
              <a:spcBef>
                <a:spcPts val="1000"/>
              </a:spcBef>
              <a:spcAft>
                <a:spcPts val="0"/>
              </a:spcAft>
              <a:buClr>
                <a:schemeClr val="dk1"/>
              </a:buClr>
              <a:buSzPct val="100000"/>
              <a:buNone/>
            </a:pPr>
            <a:r>
              <a:rPr b="1" lang="ru-RU"/>
              <a:t>Парламент 7 созыва ЖККР по количеству женщин</a:t>
            </a:r>
            <a:r>
              <a:rPr lang="ru-RU"/>
              <a:t>:</a:t>
            </a:r>
            <a:endParaRPr/>
          </a:p>
          <a:p>
            <a:pPr indent="-228600" lvl="0" marL="228600" rtl="0" algn="l">
              <a:lnSpc>
                <a:spcPct val="90000"/>
              </a:lnSpc>
              <a:spcBef>
                <a:spcPts val="1000"/>
              </a:spcBef>
              <a:spcAft>
                <a:spcPts val="0"/>
              </a:spcAft>
              <a:buClr>
                <a:schemeClr val="dk1"/>
              </a:buClr>
              <a:buSzPct val="100000"/>
              <a:buChar char="•"/>
            </a:pPr>
            <a:r>
              <a:rPr lang="ru-RU"/>
              <a:t>«Ата-Журт Кыргызстан» 5,</a:t>
            </a:r>
            <a:endParaRPr/>
          </a:p>
          <a:p>
            <a:pPr indent="-228600" lvl="0" marL="228600" rtl="0" algn="l">
              <a:lnSpc>
                <a:spcPct val="90000"/>
              </a:lnSpc>
              <a:spcBef>
                <a:spcPts val="1000"/>
              </a:spcBef>
              <a:spcAft>
                <a:spcPts val="0"/>
              </a:spcAft>
              <a:buClr>
                <a:schemeClr val="dk1"/>
              </a:buClr>
              <a:buSzPct val="100000"/>
              <a:buChar char="•"/>
            </a:pPr>
            <a:r>
              <a:rPr lang="ru-RU"/>
              <a:t> «Ишеним» - 4,</a:t>
            </a:r>
            <a:endParaRPr/>
          </a:p>
          <a:p>
            <a:pPr indent="-228600" lvl="0" marL="228600" rtl="0" algn="l">
              <a:lnSpc>
                <a:spcPct val="90000"/>
              </a:lnSpc>
              <a:spcBef>
                <a:spcPts val="1000"/>
              </a:spcBef>
              <a:spcAft>
                <a:spcPts val="0"/>
              </a:spcAft>
              <a:buClr>
                <a:schemeClr val="dk1"/>
              </a:buClr>
              <a:buSzPct val="100000"/>
              <a:buChar char="•"/>
            </a:pPr>
            <a:r>
              <a:rPr lang="ru-RU"/>
              <a:t> «Ынтымак» - 3, </a:t>
            </a:r>
            <a:endParaRPr/>
          </a:p>
          <a:p>
            <a:pPr indent="-228600" lvl="0" marL="228600" rtl="0" algn="l">
              <a:lnSpc>
                <a:spcPct val="90000"/>
              </a:lnSpc>
              <a:spcBef>
                <a:spcPts val="1000"/>
              </a:spcBef>
              <a:spcAft>
                <a:spcPts val="0"/>
              </a:spcAft>
              <a:buClr>
                <a:schemeClr val="dk1"/>
              </a:buClr>
              <a:buSzPct val="100000"/>
              <a:buChar char="•"/>
            </a:pPr>
            <a:r>
              <a:rPr lang="ru-RU"/>
              <a:t>«Альянс» - 2,</a:t>
            </a:r>
            <a:endParaRPr/>
          </a:p>
          <a:p>
            <a:pPr indent="-228600" lvl="0" marL="228600" rtl="0" algn="l">
              <a:lnSpc>
                <a:spcPct val="90000"/>
              </a:lnSpc>
              <a:spcBef>
                <a:spcPts val="1000"/>
              </a:spcBef>
              <a:spcAft>
                <a:spcPts val="0"/>
              </a:spcAft>
              <a:buClr>
                <a:schemeClr val="dk1"/>
              </a:buClr>
              <a:buSzPct val="100000"/>
              <a:buChar char="•"/>
            </a:pPr>
            <a:r>
              <a:rPr lang="ru-RU"/>
              <a:t> «Бутун Кыргызстан» - 2, </a:t>
            </a:r>
            <a:endParaRPr/>
          </a:p>
          <a:p>
            <a:pPr indent="-228600" lvl="0" marL="228600" rtl="0" algn="l">
              <a:lnSpc>
                <a:spcPct val="90000"/>
              </a:lnSpc>
              <a:spcBef>
                <a:spcPts val="1000"/>
              </a:spcBef>
              <a:spcAft>
                <a:spcPts val="0"/>
              </a:spcAft>
              <a:buClr>
                <a:schemeClr val="dk1"/>
              </a:buClr>
              <a:buSzPct val="100000"/>
              <a:buChar char="•"/>
            </a:pPr>
            <a:r>
              <a:rPr lang="ru-RU"/>
              <a:t>«Ыйман Нуру» - 2</a:t>
            </a:r>
            <a:endParaRPr/>
          </a:p>
          <a:p>
            <a:pPr indent="0" lvl="0" marL="0" rtl="0" algn="l">
              <a:lnSpc>
                <a:spcPct val="90000"/>
              </a:lnSpc>
              <a:spcBef>
                <a:spcPts val="1000"/>
              </a:spcBef>
              <a:spcAft>
                <a:spcPts val="0"/>
              </a:spcAft>
              <a:buClr>
                <a:srgbClr val="C00000"/>
              </a:buClr>
              <a:buSzPct val="100000"/>
              <a:buNone/>
            </a:pPr>
            <a:r>
              <a:rPr b="1" lang="ru-RU">
                <a:solidFill>
                  <a:srgbClr val="C00000"/>
                </a:solidFill>
              </a:rPr>
              <a:t>ИТОГО 19 женщин из 90 депутатов, что составляет 21%. </a:t>
            </a:r>
            <a:r>
              <a:rPr lang="ru-RU"/>
              <a:t>Борьба за сохранение 30% от 54 депутатов…17% ?. Дискуссии в обществе относительно изменений в законодательство</a:t>
            </a:r>
            <a:endParaRPr/>
          </a:p>
          <a:p>
            <a:pPr indent="-13081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3"/>
          <p:cNvSpPr txBox="1"/>
          <p:nvPr>
            <p:ph type="title"/>
          </p:nvPr>
        </p:nvSpPr>
        <p:spPr>
          <a:xfrm>
            <a:off x="838200" y="365126"/>
            <a:ext cx="10515600" cy="95857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4400"/>
              <a:buFont typeface="Calibri"/>
              <a:buNone/>
            </a:pPr>
            <a:r>
              <a:rPr b="1" lang="ru-RU">
                <a:solidFill>
                  <a:srgbClr val="C00000"/>
                </a:solidFill>
              </a:rPr>
              <a:t>Женщины в местных парламентах (городские и айыльные кенеши)</a:t>
            </a:r>
            <a:endParaRPr/>
          </a:p>
        </p:txBody>
      </p:sp>
      <p:sp>
        <p:nvSpPr>
          <p:cNvPr id="306" name="Google Shape;306;p33"/>
          <p:cNvSpPr txBox="1"/>
          <p:nvPr>
            <p:ph idx="1" type="body"/>
          </p:nvPr>
        </p:nvSpPr>
        <p:spPr>
          <a:xfrm>
            <a:off x="732608" y="1738540"/>
            <a:ext cx="10726783" cy="461871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ru-RU"/>
              <a:t>В стране </a:t>
            </a:r>
            <a:r>
              <a:rPr b="1" lang="ru-RU"/>
              <a:t>453 айыльных кенеша и 31 городской кенеш</a:t>
            </a:r>
            <a:endParaRPr b="1"/>
          </a:p>
          <a:p>
            <a:pPr indent="-228600" lvl="0" marL="228600" rtl="0" algn="l">
              <a:lnSpc>
                <a:spcPct val="90000"/>
              </a:lnSpc>
              <a:spcBef>
                <a:spcPts val="1000"/>
              </a:spcBef>
              <a:spcAft>
                <a:spcPts val="0"/>
              </a:spcAft>
              <a:buClr>
                <a:schemeClr val="dk1"/>
              </a:buClr>
              <a:buSzPts val="2800"/>
              <a:buChar char="•"/>
            </a:pPr>
            <a:r>
              <a:rPr lang="ru-RU"/>
              <a:t>В </a:t>
            </a:r>
            <a:r>
              <a:rPr b="1" lang="ru-RU"/>
              <a:t>августе 2019 года </a:t>
            </a:r>
            <a:r>
              <a:rPr lang="ru-RU"/>
              <a:t>были приняты изменения в Закон «О выборах депутатов местных кенешей» предусмотрено резервирование 30% квоты для женщин (ч.7 ст.49, ст.59-1).  </a:t>
            </a:r>
            <a:endParaRPr/>
          </a:p>
          <a:p>
            <a:pPr indent="-228600" lvl="0" marL="228600" rtl="0" algn="l">
              <a:lnSpc>
                <a:spcPct val="90000"/>
              </a:lnSpc>
              <a:spcBef>
                <a:spcPts val="1000"/>
              </a:spcBef>
              <a:spcAft>
                <a:spcPts val="0"/>
              </a:spcAft>
              <a:buClr>
                <a:schemeClr val="dk1"/>
              </a:buClr>
              <a:buSzPts val="2800"/>
              <a:buChar char="•"/>
            </a:pPr>
            <a:r>
              <a:rPr lang="ru-RU"/>
              <a:t>Если в</a:t>
            </a:r>
            <a:r>
              <a:rPr b="1" lang="ru-RU"/>
              <a:t> марте 2020 </a:t>
            </a:r>
            <a:r>
              <a:rPr lang="ru-RU"/>
              <a:t>года среди депутатов в городских кенешей – 20%, среди депутатов айылных кенешей – 10%</a:t>
            </a:r>
            <a:endParaRPr/>
          </a:p>
          <a:p>
            <a:pPr indent="-228600" lvl="0" marL="228600" rtl="0" algn="l">
              <a:lnSpc>
                <a:spcPct val="90000"/>
              </a:lnSpc>
              <a:spcBef>
                <a:spcPts val="1000"/>
              </a:spcBef>
              <a:spcAft>
                <a:spcPts val="0"/>
              </a:spcAft>
              <a:buClr>
                <a:schemeClr val="dk1"/>
              </a:buClr>
              <a:buSzPts val="2800"/>
              <a:buChar char="•"/>
            </a:pPr>
            <a:r>
              <a:rPr lang="ru-RU"/>
              <a:t>То, первые выборы по новым правилам прошли в </a:t>
            </a:r>
            <a:r>
              <a:rPr b="1" lang="ru-RU"/>
              <a:t>апреле 2021 года </a:t>
            </a:r>
            <a:r>
              <a:rPr lang="ru-RU"/>
              <a:t>-  </a:t>
            </a:r>
            <a:r>
              <a:rPr b="1" lang="ru-RU">
                <a:solidFill>
                  <a:srgbClr val="C00000"/>
                </a:solidFill>
              </a:rPr>
              <a:t>рост представительства женщин на местах</a:t>
            </a:r>
            <a:r>
              <a:rPr lang="ru-RU">
                <a:solidFill>
                  <a:srgbClr val="C00000"/>
                </a:solidFill>
              </a:rPr>
              <a:t> </a:t>
            </a:r>
            <a:r>
              <a:rPr b="1" lang="ru-RU">
                <a:solidFill>
                  <a:srgbClr val="C00000"/>
                </a:solidFill>
              </a:rPr>
              <a:t>с 9% в 2012 году до 37,8 % в 2021 году</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Font typeface="Calibri"/>
              <a:buNone/>
            </a:pPr>
            <a:r>
              <a:rPr b="1" lang="ru-RU" sz="3200">
                <a:solidFill>
                  <a:srgbClr val="C00000"/>
                </a:solidFill>
              </a:rPr>
              <a:t>Данные из исследования «Женщины кандидаты в депутаты в местные кенеши: оценки, мнения, суждения» в мае 2021 г. , </a:t>
            </a:r>
            <a:br>
              <a:rPr b="1" lang="ru-RU" sz="3200">
                <a:solidFill>
                  <a:srgbClr val="C00000"/>
                </a:solidFill>
              </a:rPr>
            </a:br>
            <a:r>
              <a:rPr b="1" i="1" lang="ru-RU" sz="2400">
                <a:solidFill>
                  <a:srgbClr val="C00000"/>
                </a:solidFill>
              </a:rPr>
              <a:t>проведенного Институтом политики развития</a:t>
            </a:r>
            <a:endParaRPr/>
          </a:p>
        </p:txBody>
      </p:sp>
      <p:sp>
        <p:nvSpPr>
          <p:cNvPr id="312" name="Google Shape;312;p34"/>
          <p:cNvSpPr txBox="1"/>
          <p:nvPr>
            <p:ph idx="1" type="body"/>
          </p:nvPr>
        </p:nvSpPr>
        <p:spPr>
          <a:xfrm>
            <a:off x="722811" y="1820091"/>
            <a:ext cx="10702835" cy="458941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Clr>
                <a:schemeClr val="dk1"/>
              </a:buClr>
              <a:buSzPct val="100000"/>
              <a:buNone/>
            </a:pPr>
            <a:r>
              <a:rPr lang="ru-RU"/>
              <a:t>На вопрос «Будете ли Вы участвовать на следующих выборах в качестве кандидата в депутаты?» утвердительно ответили: </a:t>
            </a:r>
            <a:endParaRPr/>
          </a:p>
          <a:p>
            <a:pPr indent="-228600" lvl="0" marL="228600" rtl="0" algn="just">
              <a:lnSpc>
                <a:spcPct val="90000"/>
              </a:lnSpc>
              <a:spcBef>
                <a:spcPts val="1000"/>
              </a:spcBef>
              <a:spcAft>
                <a:spcPts val="0"/>
              </a:spcAft>
              <a:buClr>
                <a:schemeClr val="dk1"/>
              </a:buClr>
              <a:buSzPct val="100000"/>
              <a:buChar char="•"/>
            </a:pPr>
            <a:r>
              <a:rPr lang="ru-RU"/>
              <a:t>54,3% женщин, ставших депутатами, </a:t>
            </a:r>
            <a:endParaRPr/>
          </a:p>
          <a:p>
            <a:pPr indent="-228600" lvl="0" marL="228600" rtl="0" algn="just">
              <a:lnSpc>
                <a:spcPct val="90000"/>
              </a:lnSpc>
              <a:spcBef>
                <a:spcPts val="1000"/>
              </a:spcBef>
              <a:spcAft>
                <a:spcPts val="0"/>
              </a:spcAft>
              <a:buClr>
                <a:schemeClr val="dk1"/>
              </a:buClr>
              <a:buSzPct val="100000"/>
              <a:buChar char="•"/>
            </a:pPr>
            <a:r>
              <a:rPr lang="ru-RU"/>
              <a:t>78,6% проигравших выборы женщин </a:t>
            </a:r>
            <a:endParaRPr/>
          </a:p>
          <a:p>
            <a:pPr indent="-228600" lvl="0" marL="228600" rtl="0" algn="just">
              <a:lnSpc>
                <a:spcPct val="90000"/>
              </a:lnSpc>
              <a:spcBef>
                <a:spcPts val="1000"/>
              </a:spcBef>
              <a:spcAft>
                <a:spcPts val="0"/>
              </a:spcAft>
              <a:buClr>
                <a:schemeClr val="dk1"/>
              </a:buClr>
              <a:buSzPct val="100000"/>
              <a:buChar char="•"/>
            </a:pPr>
            <a:r>
              <a:rPr lang="ru-RU"/>
              <a:t>80,0% женщин, не принимавших участие в выборах в качестве кандидата в депутаты</a:t>
            </a:r>
            <a:endParaRPr/>
          </a:p>
          <a:p>
            <a:pPr indent="-228600" lvl="0" marL="228600" rtl="0" algn="just">
              <a:lnSpc>
                <a:spcPct val="90000"/>
              </a:lnSpc>
              <a:spcBef>
                <a:spcPts val="1000"/>
              </a:spcBef>
              <a:spcAft>
                <a:spcPts val="0"/>
              </a:spcAft>
              <a:buClr>
                <a:schemeClr val="dk1"/>
              </a:buClr>
              <a:buSzPct val="100000"/>
              <a:buChar char="•"/>
            </a:pPr>
            <a:r>
              <a:rPr lang="ru-RU"/>
              <a:t>Главным и решающим поддерживающим фактором участия в выборах в качестве кандидата в депутаты является поддержка мужа (75,4%) и понимание семьи (53,8%). </a:t>
            </a:r>
            <a:endParaRPr/>
          </a:p>
          <a:p>
            <a:pPr indent="-228600" lvl="0" marL="228600" rtl="0" algn="just">
              <a:lnSpc>
                <a:spcPct val="90000"/>
              </a:lnSpc>
              <a:spcBef>
                <a:spcPts val="1000"/>
              </a:spcBef>
              <a:spcAft>
                <a:spcPts val="0"/>
              </a:spcAft>
              <a:buClr>
                <a:schemeClr val="dk1"/>
              </a:buClr>
              <a:buSzPct val="100000"/>
              <a:buChar char="•"/>
            </a:pPr>
            <a:r>
              <a:rPr lang="ru-RU"/>
              <a:t>На вопрос «Считаете ли Вы, что победу женщинам в выборах обеспечивает не столько активность во время избирательной кампании, сколько ранее проявленные лидерские качества, известность в селе?» положительно ответили 90,8%.</a:t>
            </a:r>
            <a:endParaRPr/>
          </a:p>
          <a:p>
            <a:pPr indent="-228600" lvl="0" marL="228600" rtl="0" algn="just">
              <a:lnSpc>
                <a:spcPct val="90000"/>
              </a:lnSpc>
              <a:spcBef>
                <a:spcPts val="1000"/>
              </a:spcBef>
              <a:spcAft>
                <a:spcPts val="0"/>
              </a:spcAft>
              <a:buClr>
                <a:schemeClr val="dk1"/>
              </a:buClr>
              <a:buSzPct val="100000"/>
              <a:buChar char="•"/>
            </a:pPr>
            <a:r>
              <a:rPr lang="ru-RU"/>
              <a:t>Также в ходе исследования было выявлено, что абсолютное большинство женщин-кандидаток в депутаты — были самовыдвиженцами. Выборы показали, что политические партии на уровне местного сообщества не оказывают женщинам никакой поддержки</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2301245" y="136515"/>
            <a:ext cx="7905117" cy="11272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ru-RU"/>
              <a:t>Считаете ли Вы, что Кыргызстан должен иметь гендерную квоту, обеспечивающую условия, при которых женщины и мужчины более ровно представлены? </a:t>
            </a:r>
            <a:r>
              <a:rPr lang="ru-RU" sz="1050">
                <a:latin typeface="Trebuchet MS"/>
                <a:ea typeface="Trebuchet MS"/>
                <a:cs typeface="Trebuchet MS"/>
                <a:sym typeface="Trebuchet MS"/>
              </a:rPr>
              <a:t>Опрос IRI 2022 проведен компанией SIAR Research and Consulting. Данные были собраны в период с 7 апреля 2022 года по 20 апреля 2022 года путем личных интервью по месту жительства респондентов. Выборка состоит из n=1,500 жителей Кыргызстана в возрасте от 18 лет и старше</a:t>
            </a:r>
            <a:endParaRPr b="1" sz="1050"/>
          </a:p>
        </p:txBody>
      </p:sp>
      <p:sp>
        <p:nvSpPr>
          <p:cNvPr id="318" name="Google Shape;3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319" name="Google Shape;319;p35"/>
          <p:cNvGraphicFramePr/>
          <p:nvPr/>
        </p:nvGraphicFramePr>
        <p:xfrm>
          <a:off x="1985641" y="1339543"/>
          <a:ext cx="8220721" cy="5016819"/>
        </p:xfrm>
        <a:graphic>
          <a:graphicData uri="http://schemas.openxmlformats.org/drawingml/2006/chart">
            <c:chart r:id="rId3"/>
          </a:graphicData>
        </a:graphic>
      </p:graphicFrame>
      <p:sp>
        <p:nvSpPr>
          <p:cNvPr id="320" name="Google Shape;320;p35"/>
          <p:cNvSpPr/>
          <p:nvPr/>
        </p:nvSpPr>
        <p:spPr>
          <a:xfrm>
            <a:off x="1985641" y="3327646"/>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ru-RU" sz="1660" u="none" cap="none" strike="noStrike">
                <a:solidFill>
                  <a:schemeClr val="dk1"/>
                </a:solidFill>
                <a:latin typeface="Trebuchet MS"/>
                <a:ea typeface="Trebuchet MS"/>
                <a:cs typeface="Trebuchet MS"/>
                <a:sym typeface="Trebuchet MS"/>
              </a:rPr>
              <a:t>Пол</a:t>
            </a:r>
            <a:endParaRPr sz="1660">
              <a:solidFill>
                <a:schemeClr val="dk1"/>
              </a:solidFill>
              <a:latin typeface="Trebuchet MS"/>
              <a:ea typeface="Trebuchet MS"/>
              <a:cs typeface="Trebuchet MS"/>
              <a:sym typeface="Trebuchet MS"/>
            </a:endParaRPr>
          </a:p>
        </p:txBody>
      </p:sp>
      <p:sp>
        <p:nvSpPr>
          <p:cNvPr id="321" name="Google Shape;321;p35"/>
          <p:cNvSpPr/>
          <p:nvPr/>
        </p:nvSpPr>
        <p:spPr>
          <a:xfrm>
            <a:off x="1985641" y="1855433"/>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Возрастные группы</a:t>
            </a:r>
            <a:endParaRPr sz="1660">
              <a:solidFill>
                <a:schemeClr val="dk1"/>
              </a:solidFill>
              <a:latin typeface="Trebuchet MS"/>
              <a:ea typeface="Trebuchet MS"/>
              <a:cs typeface="Trebuchet MS"/>
              <a:sym typeface="Trebuchet MS"/>
            </a:endParaRPr>
          </a:p>
        </p:txBody>
      </p:sp>
      <p:sp>
        <p:nvSpPr>
          <p:cNvPr id="322" name="Google Shape;322;p35"/>
          <p:cNvSpPr/>
          <p:nvPr/>
        </p:nvSpPr>
        <p:spPr>
          <a:xfrm>
            <a:off x="1985641" y="4437688"/>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Тип населенного пункта</a:t>
            </a:r>
            <a:endParaRPr sz="1660">
              <a:solidFill>
                <a:schemeClr val="dk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type="title"/>
          </p:nvPr>
        </p:nvSpPr>
        <p:spPr>
          <a:xfrm>
            <a:off x="2301245" y="266343"/>
            <a:ext cx="7905117" cy="7792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Calibri"/>
              <a:buNone/>
            </a:pPr>
            <a:r>
              <a:rPr b="1" lang="ru-RU"/>
              <a:t>По вашему мнению, должно ли быть в кыргызской политике больше женщин?</a:t>
            </a:r>
            <a:endParaRPr b="1"/>
          </a:p>
        </p:txBody>
      </p:sp>
      <p:sp>
        <p:nvSpPr>
          <p:cNvPr id="328" name="Google Shape;32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329" name="Google Shape;329;p36"/>
          <p:cNvGraphicFramePr/>
          <p:nvPr/>
        </p:nvGraphicFramePr>
        <p:xfrm>
          <a:off x="1985641" y="952108"/>
          <a:ext cx="8250303" cy="5533533"/>
        </p:xfrm>
        <a:graphic>
          <a:graphicData uri="http://schemas.openxmlformats.org/drawingml/2006/chart">
            <c:chart r:id="rId3"/>
          </a:graphicData>
        </a:graphic>
      </p:graphicFrame>
      <p:sp>
        <p:nvSpPr>
          <p:cNvPr id="330" name="Google Shape;330;p36"/>
          <p:cNvSpPr txBox="1"/>
          <p:nvPr/>
        </p:nvSpPr>
        <p:spPr>
          <a:xfrm>
            <a:off x="8635014" y="131215"/>
            <a:ext cx="1902780" cy="488315"/>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chemeClr val="lt1"/>
              </a:buClr>
              <a:buSzPct val="100000"/>
              <a:buFont typeface="Trebuchet MS"/>
              <a:buNone/>
            </a:pPr>
            <a:r>
              <a:rPr b="1" lang="ru-RU" sz="1600">
                <a:solidFill>
                  <a:schemeClr val="lt1"/>
                </a:solidFill>
                <a:latin typeface="Trebuchet MS"/>
                <a:ea typeface="Trebuchet MS"/>
                <a:cs typeface="Trebuchet MS"/>
                <a:sym typeface="Trebuchet MS"/>
              </a:rPr>
              <a:t>Political Influence</a:t>
            </a:r>
            <a:endParaRPr/>
          </a:p>
          <a:p>
            <a:pPr indent="0" lvl="0" marL="0" marR="0" rtl="0" algn="ctr">
              <a:lnSpc>
                <a:spcPct val="90000"/>
              </a:lnSpc>
              <a:spcBef>
                <a:spcPts val="0"/>
              </a:spcBef>
              <a:spcAft>
                <a:spcPts val="0"/>
              </a:spcAft>
              <a:buClr>
                <a:schemeClr val="lt1"/>
              </a:buClr>
              <a:buSzPct val="100000"/>
              <a:buFont typeface="Trebuchet MS"/>
              <a:buNone/>
            </a:pPr>
            <a:r>
              <a:rPr b="1" lang="ru-RU" sz="1600">
                <a:solidFill>
                  <a:schemeClr val="lt1"/>
                </a:solidFill>
                <a:latin typeface="Trebuchet MS"/>
                <a:ea typeface="Trebuchet MS"/>
                <a:cs typeface="Trebuchet MS"/>
                <a:sym typeface="Trebuchet MS"/>
              </a:rPr>
              <a:t>1/2</a:t>
            </a:r>
            <a:endParaRPr b="1" sz="1800">
              <a:solidFill>
                <a:schemeClr val="lt1"/>
              </a:solidFill>
              <a:latin typeface="Trebuchet MS"/>
              <a:ea typeface="Trebuchet MS"/>
              <a:cs typeface="Trebuchet MS"/>
              <a:sym typeface="Trebuchet MS"/>
            </a:endParaRPr>
          </a:p>
        </p:txBody>
      </p:sp>
      <p:sp>
        <p:nvSpPr>
          <p:cNvPr id="331" name="Google Shape;331;p36"/>
          <p:cNvSpPr/>
          <p:nvPr/>
        </p:nvSpPr>
        <p:spPr>
          <a:xfrm>
            <a:off x="1985641" y="3052754"/>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Пол</a:t>
            </a:r>
            <a:endParaRPr sz="1660">
              <a:solidFill>
                <a:schemeClr val="dk1"/>
              </a:solidFill>
              <a:latin typeface="Trebuchet MS"/>
              <a:ea typeface="Trebuchet MS"/>
              <a:cs typeface="Trebuchet MS"/>
              <a:sym typeface="Trebuchet MS"/>
            </a:endParaRPr>
          </a:p>
        </p:txBody>
      </p:sp>
      <p:sp>
        <p:nvSpPr>
          <p:cNvPr id="332" name="Google Shape;332;p36"/>
          <p:cNvSpPr/>
          <p:nvPr/>
        </p:nvSpPr>
        <p:spPr>
          <a:xfrm>
            <a:off x="2015224" y="1378191"/>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Возрастная группа</a:t>
            </a:r>
            <a:endParaRPr sz="1660">
              <a:solidFill>
                <a:schemeClr val="dk1"/>
              </a:solidFill>
              <a:latin typeface="Trebuchet MS"/>
              <a:ea typeface="Trebuchet MS"/>
              <a:cs typeface="Trebuchet MS"/>
              <a:sym typeface="Trebuchet MS"/>
            </a:endParaRPr>
          </a:p>
        </p:txBody>
      </p:sp>
      <p:sp>
        <p:nvSpPr>
          <p:cNvPr id="333" name="Google Shape;333;p36"/>
          <p:cNvSpPr/>
          <p:nvPr/>
        </p:nvSpPr>
        <p:spPr>
          <a:xfrm>
            <a:off x="2015223" y="4278710"/>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Тип населенного пункта</a:t>
            </a:r>
            <a:endParaRPr sz="1660">
              <a:solidFill>
                <a:schemeClr val="dk1"/>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7"/>
          <p:cNvSpPr txBox="1"/>
          <p:nvPr>
            <p:ph type="title"/>
          </p:nvPr>
        </p:nvSpPr>
        <p:spPr>
          <a:xfrm>
            <a:off x="2152519" y="292531"/>
            <a:ext cx="7738110" cy="4883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ru-RU"/>
              <a:t>Если да, то почему Вы считаете, что в кыргызской политике должно быть больше женщин?</a:t>
            </a:r>
            <a:endParaRPr b="1"/>
          </a:p>
        </p:txBody>
      </p:sp>
      <p:sp>
        <p:nvSpPr>
          <p:cNvPr id="340" name="Google Shape;34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41" name="Google Shape;341;p37"/>
          <p:cNvSpPr txBox="1"/>
          <p:nvPr>
            <p:ph idx="1" type="body"/>
          </p:nvPr>
        </p:nvSpPr>
        <p:spPr>
          <a:xfrm>
            <a:off x="1036325" y="864880"/>
            <a:ext cx="10317480" cy="4746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None/>
            </a:pPr>
            <a:r>
              <a:rPr lang="ru-RU"/>
              <a:t>(Разрешено несколько ответов; среди тех, кто считает, что в политике должно быть больше женщин)</a:t>
            </a:r>
            <a:endParaRPr/>
          </a:p>
        </p:txBody>
      </p:sp>
      <p:graphicFrame>
        <p:nvGraphicFramePr>
          <p:cNvPr id="342" name="Google Shape;342;p37"/>
          <p:cNvGraphicFramePr/>
          <p:nvPr/>
        </p:nvGraphicFramePr>
        <p:xfrm>
          <a:off x="1627696" y="1307537"/>
          <a:ext cx="8787757" cy="5152338"/>
        </p:xfrm>
        <a:graphic>
          <a:graphicData uri="http://schemas.openxmlformats.org/drawingml/2006/chart">
            <c:chart r:id="rId3"/>
          </a:graphicData>
        </a:graphic>
      </p:graphicFrame>
      <p:sp>
        <p:nvSpPr>
          <p:cNvPr id="343" name="Google Shape;343;p37"/>
          <p:cNvSpPr txBox="1"/>
          <p:nvPr/>
        </p:nvSpPr>
        <p:spPr>
          <a:xfrm>
            <a:off x="-1057275" y="61150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8"/>
          <p:cNvSpPr txBox="1"/>
          <p:nvPr>
            <p:ph type="title"/>
          </p:nvPr>
        </p:nvSpPr>
        <p:spPr>
          <a:xfrm>
            <a:off x="2376754" y="136516"/>
            <a:ext cx="7921376" cy="7169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Trebuchet MS"/>
              <a:buNone/>
            </a:pPr>
            <a:r>
              <a:rPr b="1" lang="ru-RU">
                <a:latin typeface="Trebuchet MS"/>
                <a:ea typeface="Trebuchet MS"/>
                <a:cs typeface="Trebuchet MS"/>
                <a:sym typeface="Trebuchet MS"/>
              </a:rPr>
              <a:t>Почему в Кыргызстане в политику не вовлечено больше женщин? </a:t>
            </a:r>
            <a:r>
              <a:rPr b="1" i="0" lang="ru-RU">
                <a:latin typeface="Trebuchet MS"/>
                <a:ea typeface="Trebuchet MS"/>
                <a:cs typeface="Trebuchet MS"/>
                <a:sym typeface="Trebuchet MS"/>
              </a:rPr>
              <a:t>  </a:t>
            </a:r>
            <a:endParaRPr b="1">
              <a:latin typeface="Trebuchet MS"/>
              <a:ea typeface="Trebuchet MS"/>
              <a:cs typeface="Trebuchet MS"/>
              <a:sym typeface="Trebuchet MS"/>
            </a:endParaRPr>
          </a:p>
        </p:txBody>
      </p:sp>
      <p:sp>
        <p:nvSpPr>
          <p:cNvPr id="350" name="Google Shape;35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sp>
        <p:nvSpPr>
          <p:cNvPr id="351" name="Google Shape;351;p38"/>
          <p:cNvSpPr txBox="1"/>
          <p:nvPr>
            <p:ph idx="1" type="body"/>
          </p:nvPr>
        </p:nvSpPr>
        <p:spPr>
          <a:xfrm>
            <a:off x="2301244" y="722009"/>
            <a:ext cx="7738110" cy="3432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None/>
            </a:pPr>
            <a:r>
              <a:rPr lang="ru-RU"/>
              <a:t>(Множественные ответы)</a:t>
            </a:r>
            <a:endParaRPr/>
          </a:p>
        </p:txBody>
      </p:sp>
      <p:graphicFrame>
        <p:nvGraphicFramePr>
          <p:cNvPr id="352" name="Google Shape;352;p38"/>
          <p:cNvGraphicFramePr/>
          <p:nvPr/>
        </p:nvGraphicFramePr>
        <p:xfrm>
          <a:off x="1667838" y="1065229"/>
          <a:ext cx="8747615" cy="5394646"/>
        </p:xfrm>
        <a:graphic>
          <a:graphicData uri="http://schemas.openxmlformats.org/drawingml/2006/chart">
            <c:chart r:id="rId3"/>
          </a:graphicData>
        </a:graphic>
      </p:graphicFrame>
      <p:sp>
        <p:nvSpPr>
          <p:cNvPr id="353" name="Google Shape;353;p38"/>
          <p:cNvSpPr txBox="1"/>
          <p:nvPr/>
        </p:nvSpPr>
        <p:spPr>
          <a:xfrm>
            <a:off x="-1057275" y="61150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9"/>
          <p:cNvSpPr txBox="1"/>
          <p:nvPr>
            <p:ph type="title"/>
          </p:nvPr>
        </p:nvSpPr>
        <p:spPr>
          <a:xfrm>
            <a:off x="2301245" y="428583"/>
            <a:ext cx="7905117" cy="7792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ru-RU"/>
              <a:t>Представьте, что два кандидата одинаковой квалификации баллотируются на должность, только один из них-мужчина, а второй-женщина. Какого кандидата Вы вероятнее всего поддержите?</a:t>
            </a:r>
            <a:br>
              <a:rPr b="1" lang="ru-RU"/>
            </a:br>
            <a:endParaRPr b="1"/>
          </a:p>
        </p:txBody>
      </p:sp>
      <p:sp>
        <p:nvSpPr>
          <p:cNvPr id="359" name="Google Shape;35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360" name="Google Shape;360;p39"/>
          <p:cNvGraphicFramePr/>
          <p:nvPr/>
        </p:nvGraphicFramePr>
        <p:xfrm>
          <a:off x="1985641" y="1339543"/>
          <a:ext cx="8220721" cy="5016819"/>
        </p:xfrm>
        <a:graphic>
          <a:graphicData uri="http://schemas.openxmlformats.org/drawingml/2006/chart">
            <c:chart r:id="rId3"/>
          </a:graphicData>
        </a:graphic>
      </p:graphicFrame>
      <p:sp>
        <p:nvSpPr>
          <p:cNvPr id="361" name="Google Shape;361;p39"/>
          <p:cNvSpPr/>
          <p:nvPr/>
        </p:nvSpPr>
        <p:spPr>
          <a:xfrm>
            <a:off x="1956058" y="3345734"/>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Пол</a:t>
            </a:r>
            <a:endParaRPr sz="1660">
              <a:solidFill>
                <a:schemeClr val="dk1"/>
              </a:solidFill>
              <a:latin typeface="Trebuchet MS"/>
              <a:ea typeface="Trebuchet MS"/>
              <a:cs typeface="Trebuchet MS"/>
              <a:sym typeface="Trebuchet MS"/>
            </a:endParaRPr>
          </a:p>
        </p:txBody>
      </p:sp>
      <p:sp>
        <p:nvSpPr>
          <p:cNvPr id="362" name="Google Shape;362;p39"/>
          <p:cNvSpPr/>
          <p:nvPr/>
        </p:nvSpPr>
        <p:spPr>
          <a:xfrm>
            <a:off x="1985641" y="1855154"/>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Возрастная группа</a:t>
            </a:r>
            <a:endParaRPr sz="1660">
              <a:solidFill>
                <a:schemeClr val="dk1"/>
              </a:solidFill>
              <a:latin typeface="Trebuchet MS"/>
              <a:ea typeface="Trebuchet MS"/>
              <a:cs typeface="Trebuchet MS"/>
              <a:sym typeface="Trebuchet MS"/>
            </a:endParaRPr>
          </a:p>
        </p:txBody>
      </p:sp>
      <p:sp>
        <p:nvSpPr>
          <p:cNvPr id="363" name="Google Shape;363;p39"/>
          <p:cNvSpPr/>
          <p:nvPr/>
        </p:nvSpPr>
        <p:spPr>
          <a:xfrm>
            <a:off x="1985641" y="4460816"/>
            <a:ext cx="4297745" cy="399014"/>
          </a:xfrm>
          <a:prstGeom prst="snip1Rect">
            <a:avLst>
              <a:gd fmla="val 50000" name="adj"/>
            </a:avLst>
          </a:prstGeom>
          <a:solidFill>
            <a:srgbClr val="E1EFD8"/>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ru-RU" sz="1660">
                <a:solidFill>
                  <a:schemeClr val="dk1"/>
                </a:solidFill>
                <a:latin typeface="Trebuchet MS"/>
                <a:ea typeface="Trebuchet MS"/>
                <a:cs typeface="Trebuchet MS"/>
                <a:sym typeface="Trebuchet MS"/>
              </a:rPr>
              <a:t>Тип населенного пункта</a:t>
            </a:r>
            <a:endParaRPr sz="166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Ролевые функции лидера</a:t>
            </a:r>
            <a:endParaRPr/>
          </a:p>
        </p:txBody>
      </p:sp>
      <p:sp>
        <p:nvSpPr>
          <p:cNvPr id="121" name="Google Shape;121;p4"/>
          <p:cNvSpPr txBox="1"/>
          <p:nvPr>
            <p:ph idx="1" type="body"/>
          </p:nvPr>
        </p:nvSpPr>
        <p:spPr>
          <a:xfrm>
            <a:off x="838200" y="1825625"/>
            <a:ext cx="10982325" cy="464502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ru-RU"/>
              <a:t>Анализ состояния общества</a:t>
            </a:r>
            <a:endParaRPr/>
          </a:p>
          <a:p>
            <a:pPr indent="-228600" lvl="0" marL="228600" rtl="0" algn="just">
              <a:lnSpc>
                <a:spcPct val="90000"/>
              </a:lnSpc>
              <a:spcBef>
                <a:spcPts val="1000"/>
              </a:spcBef>
              <a:spcAft>
                <a:spcPts val="0"/>
              </a:spcAft>
              <a:buClr>
                <a:schemeClr val="dk1"/>
              </a:buClr>
              <a:buSzPts val="2800"/>
              <a:buChar char="•"/>
            </a:pPr>
            <a:r>
              <a:rPr lang="ru-RU"/>
              <a:t>Формулировка целей, определеоние стратегии и средств их достижения в интересах группы, сообщества, которое представляет лидер или общества в целом</a:t>
            </a:r>
            <a:endParaRPr/>
          </a:p>
          <a:p>
            <a:pPr indent="-228600" lvl="0" marL="228600" rtl="0" algn="just">
              <a:lnSpc>
                <a:spcPct val="90000"/>
              </a:lnSpc>
              <a:spcBef>
                <a:spcPts val="1000"/>
              </a:spcBef>
              <a:spcAft>
                <a:spcPts val="0"/>
              </a:spcAft>
              <a:buClr>
                <a:schemeClr val="dk1"/>
              </a:buClr>
              <a:buSzPts val="2800"/>
              <a:buChar char="•"/>
            </a:pPr>
            <a:r>
              <a:rPr lang="ru-RU"/>
              <a:t>Укрепление связи власти и народа</a:t>
            </a:r>
            <a:endParaRPr/>
          </a:p>
          <a:p>
            <a:pPr indent="-228600" lvl="0" marL="228600" rtl="0" algn="just">
              <a:lnSpc>
                <a:spcPct val="90000"/>
              </a:lnSpc>
              <a:spcBef>
                <a:spcPts val="1000"/>
              </a:spcBef>
              <a:spcAft>
                <a:spcPts val="0"/>
              </a:spcAft>
              <a:buClr>
                <a:schemeClr val="dk1"/>
              </a:buClr>
              <a:buSzPts val="2800"/>
              <a:buChar char="•"/>
            </a:pPr>
            <a:r>
              <a:rPr lang="ru-RU"/>
              <a:t>Забота о поддержании единства в обществе, законности и порядка</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0"/>
          <p:cNvSpPr txBox="1"/>
          <p:nvPr>
            <p:ph type="title"/>
          </p:nvPr>
        </p:nvSpPr>
        <p:spPr>
          <a:xfrm>
            <a:off x="838200" y="365125"/>
            <a:ext cx="10515600" cy="63636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Font typeface="Calibri"/>
              <a:buNone/>
            </a:pPr>
            <a:r>
              <a:rPr b="1" lang="ru-RU" sz="3200">
                <a:solidFill>
                  <a:srgbClr val="C00000"/>
                </a:solidFill>
              </a:rPr>
              <a:t>Случаи негативного реагирования на применение 30% резервирования мест айыльных кенешах </a:t>
            </a:r>
            <a:endParaRPr/>
          </a:p>
        </p:txBody>
      </p:sp>
      <p:sp>
        <p:nvSpPr>
          <p:cNvPr id="369" name="Google Shape;369;p40"/>
          <p:cNvSpPr txBox="1"/>
          <p:nvPr>
            <p:ph idx="1" type="body"/>
          </p:nvPr>
        </p:nvSpPr>
        <p:spPr>
          <a:xfrm>
            <a:off x="548640" y="1105989"/>
            <a:ext cx="11155679" cy="5651861"/>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000"/>
              <a:buChar char="•"/>
            </a:pPr>
            <a:r>
              <a:rPr lang="ru-RU" sz="2000"/>
              <a:t>В селе </a:t>
            </a:r>
            <a:r>
              <a:rPr b="1" lang="ru-RU" sz="2000"/>
              <a:t>Саруу Иссык-Кульской </a:t>
            </a:r>
            <a:r>
              <a:rPr lang="ru-RU" sz="2000"/>
              <a:t>области в 2019 году прошли досрочные выборы в айыльный кенеш. Согласно закону, прошло 9 женщин, что составило 42% от общего количества депутатов. Для Саруу такой показатель зафиксирован впервые. В прошлом созыве было – три женщины, а в позапрошлом – две. Однако мужчины-кандидаты в депутаты 30-процентную квоту посчитали «нарушением прав джигитов» и написали коллективную жалобу на имя Президента. Оказывалось давление на женщин, но они отстояли позиции. </a:t>
            </a:r>
            <a:r>
              <a:rPr b="1" lang="ru-RU" sz="2000"/>
              <a:t>– активная позиция НПО, Форум женщин-депутатов, СМИ кампания, позиция ЦИК</a:t>
            </a:r>
            <a:endParaRPr/>
          </a:p>
          <a:p>
            <a:pPr indent="-228600" lvl="0" marL="228600" rtl="0" algn="just">
              <a:lnSpc>
                <a:spcPct val="90000"/>
              </a:lnSpc>
              <a:spcBef>
                <a:spcPts val="1000"/>
              </a:spcBef>
              <a:spcAft>
                <a:spcPts val="0"/>
              </a:spcAft>
              <a:buClr>
                <a:schemeClr val="dk1"/>
              </a:buClr>
              <a:buSzPts val="2000"/>
              <a:buChar char="•"/>
            </a:pPr>
            <a:r>
              <a:rPr lang="ru-RU" sz="2000"/>
              <a:t>В 2021 году массовый выход женщин из списков партий, получивших мандаты в </a:t>
            </a:r>
            <a:r>
              <a:rPr b="1" lang="ru-RU" sz="2000"/>
              <a:t>Ошском горкенеше</a:t>
            </a:r>
            <a:r>
              <a:rPr lang="ru-RU" sz="2000"/>
              <a:t>. Партии «Биздин Кыргызстан» и «Ата-Журт Кыргызстан» покинули 77 человек, из них 69 – женщины. ТИК поддержала решение партий, ЦИК отменил решение ТИК.. У ЦИК вызвала сомнение одновременный выход большого количества женщин из списков партий. Установлен факт давления на женщин со стороны руководства партии “Ата-Журт Кыргызстан”, что подтверждается одной из кандидаток. </a:t>
            </a:r>
            <a:r>
              <a:rPr b="1" lang="ru-RU" sz="2000"/>
              <a:t> активная позиция НПО, Форум женщин-депутатов, СМИ кампания, позиция ЦИК</a:t>
            </a:r>
            <a:endParaRPr sz="2000"/>
          </a:p>
          <a:p>
            <a:pPr indent="-228600" lvl="0" marL="228600" rtl="0" algn="just">
              <a:lnSpc>
                <a:spcPct val="90000"/>
              </a:lnSpc>
              <a:spcBef>
                <a:spcPts val="1000"/>
              </a:spcBef>
              <a:spcAft>
                <a:spcPts val="0"/>
              </a:spcAft>
              <a:buClr>
                <a:schemeClr val="dk1"/>
              </a:buClr>
              <a:buSzPts val="2000"/>
              <a:buChar char="•"/>
            </a:pPr>
            <a:r>
              <a:rPr lang="ru-RU" sz="2000"/>
              <a:t>2021 г. в селе </a:t>
            </a:r>
            <a:r>
              <a:rPr b="1" lang="ru-RU" sz="2000"/>
              <a:t>Орок Сокулукского района </a:t>
            </a:r>
            <a:r>
              <a:rPr lang="ru-RU" sz="2000"/>
              <a:t>оказывалось давление на женщин, претендующих на мандаты депутатов. По итогам выборов мандаты получили 9 женщин. ОВД были проведены следственные действия, разъяснительные работы. </a:t>
            </a:r>
            <a:endParaRPr/>
          </a:p>
          <a:p>
            <a:pPr indent="-228600" lvl="0" marL="228600" rtl="0" algn="ctr">
              <a:lnSpc>
                <a:spcPct val="90000"/>
              </a:lnSpc>
              <a:spcBef>
                <a:spcPts val="1000"/>
              </a:spcBef>
              <a:spcAft>
                <a:spcPts val="0"/>
              </a:spcAft>
              <a:buClr>
                <a:schemeClr val="dk1"/>
              </a:buClr>
              <a:buSzPts val="1800"/>
              <a:buChar char="•"/>
            </a:pPr>
            <a:r>
              <a:rPr b="1" lang="ru-RU" sz="1800"/>
              <a:t>НО! в 43 айыльных кенешах женщины стали председателями. До последних выборо</a:t>
            </a:r>
            <a:r>
              <a:rPr b="1" lang="ru-RU" sz="2000"/>
              <a:t>в таких кенешей было всего 18</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838200" y="469628"/>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200"/>
              <a:buFont typeface="Calibri"/>
              <a:buNone/>
            </a:pPr>
            <a:r>
              <a:rPr b="1" lang="ru-RU" sz="3200">
                <a:solidFill>
                  <a:srgbClr val="C00000"/>
                </a:solidFill>
              </a:rPr>
              <a:t>Некоторые выводы исследования «Гендерный мониторинг деятельности Жогорку Кенеша Кыргызской Республики Апрель 2017 г. – Февраль 2018 г.»  </a:t>
            </a:r>
            <a:r>
              <a:rPr b="1" i="1" lang="ru-RU" sz="1800">
                <a:solidFill>
                  <a:srgbClr val="C00000"/>
                </a:solidFill>
              </a:rPr>
              <a:t>проведен ОО «Агентство социальных технологий» в рамках проекта «Инициативы гражданского общества по реформированию избирательной системы Кыргызской Республики», финансируемого Европейским Союзом, и реализуемого Консорциумом НПО «За честные выборы!»</a:t>
            </a:r>
            <a:br>
              <a:rPr b="1" i="1" lang="ru-RU" sz="1800"/>
            </a:br>
            <a:endParaRPr b="1" i="1" sz="1800"/>
          </a:p>
        </p:txBody>
      </p:sp>
      <p:sp>
        <p:nvSpPr>
          <p:cNvPr id="375" name="Google Shape;375;p41"/>
          <p:cNvSpPr txBox="1"/>
          <p:nvPr>
            <p:ph idx="1" type="body"/>
          </p:nvPr>
        </p:nvSpPr>
        <p:spPr>
          <a:xfrm>
            <a:off x="838200" y="2217511"/>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Clr>
                <a:srgbClr val="0070C0"/>
              </a:buClr>
              <a:buSzPct val="100000"/>
              <a:buChar char="•"/>
            </a:pPr>
            <a:r>
              <a:rPr lang="ru-RU" sz="2300">
                <a:solidFill>
                  <a:srgbClr val="0070C0"/>
                </a:solidFill>
                <a:latin typeface="Calibri"/>
                <a:ea typeface="Calibri"/>
                <a:cs typeface="Calibri"/>
                <a:sym typeface="Calibri"/>
              </a:rPr>
              <a:t>Несмотря на численное меньшинство женщин в парламенте, их активность не ниже, а по ряду критериев даже выше, чем у мужчин-депутатов</a:t>
            </a:r>
            <a:endParaRPr/>
          </a:p>
          <a:p>
            <a:pPr indent="-228600" lvl="0" marL="228600" rtl="0" algn="just">
              <a:lnSpc>
                <a:spcPct val="90000"/>
              </a:lnSpc>
              <a:spcBef>
                <a:spcPts val="1000"/>
              </a:spcBef>
              <a:spcAft>
                <a:spcPts val="0"/>
              </a:spcAft>
              <a:buClr>
                <a:srgbClr val="0070C0"/>
              </a:buClr>
              <a:buSzPct val="100000"/>
              <a:buChar char="•"/>
            </a:pPr>
            <a:r>
              <a:rPr lang="ru-RU" sz="2300">
                <a:solidFill>
                  <a:srgbClr val="0070C0"/>
                </a:solidFill>
                <a:latin typeface="Calibri"/>
                <a:ea typeface="Calibri"/>
                <a:cs typeface="Calibri"/>
                <a:sym typeface="Calibri"/>
              </a:rPr>
              <a:t>Женщины-депутаты почти в два раза чаще выступают основными инициаторами гендерно значимых законопроектов, в то время как мужчины преобладают в числе основных инициаторов гендерно- нейтральных законопроектов</a:t>
            </a:r>
            <a:endParaRPr/>
          </a:p>
          <a:p>
            <a:pPr indent="-228600" lvl="1" marL="228600" rtl="0" algn="just">
              <a:lnSpc>
                <a:spcPct val="90000"/>
              </a:lnSpc>
              <a:spcBef>
                <a:spcPts val="1000"/>
              </a:spcBef>
              <a:spcAft>
                <a:spcPts val="0"/>
              </a:spcAft>
              <a:buClr>
                <a:srgbClr val="0070C0"/>
              </a:buClr>
              <a:buSzPct val="100000"/>
              <a:buChar char="•"/>
            </a:pPr>
            <a:r>
              <a:rPr lang="ru-RU" sz="2300">
                <a:solidFill>
                  <a:srgbClr val="0070C0"/>
                </a:solidFill>
                <a:latin typeface="Calibri"/>
                <a:ea typeface="Calibri"/>
                <a:cs typeface="Calibri"/>
                <a:sym typeface="Calibri"/>
              </a:rPr>
              <a:t>Нет достоверных данных о посещаемости депутатами заседаний ЖК, однако отмечается более ответственное и дисциплинированное отношение со стороны женщин-депутатов к соблюдению формальных требований при передаче своего голоса в случае пропуска заседаний</a:t>
            </a:r>
            <a:endParaRPr/>
          </a:p>
          <a:p>
            <a:pPr indent="-77470" lvl="0" marL="228600" rtl="0" algn="l">
              <a:lnSpc>
                <a:spcPct val="90000"/>
              </a:lnSpc>
              <a:spcBef>
                <a:spcPts val="1000"/>
              </a:spcBef>
              <a:spcAft>
                <a:spcPts val="0"/>
              </a:spcAft>
              <a:buClr>
                <a:schemeClr val="dk1"/>
              </a:buClr>
              <a:buSzPct val="100000"/>
              <a:buNone/>
            </a:pPr>
            <a:r>
              <a:t/>
            </a:r>
            <a:endParaRPr>
              <a:solidFill>
                <a:srgbClr val="0070C0"/>
              </a:solidFill>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376" name="Google Shape;376;p41"/>
          <p:cNvSpPr txBox="1"/>
          <p:nvPr>
            <p:ph idx="2" type="body"/>
          </p:nvPr>
        </p:nvSpPr>
        <p:spPr>
          <a:xfrm>
            <a:off x="6172200" y="2278471"/>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just">
              <a:lnSpc>
                <a:spcPct val="90000"/>
              </a:lnSpc>
              <a:spcBef>
                <a:spcPts val="0"/>
              </a:spcBef>
              <a:spcAft>
                <a:spcPts val="0"/>
              </a:spcAft>
              <a:buClr>
                <a:srgbClr val="FF0000"/>
              </a:buClr>
              <a:buSzPct val="100000"/>
              <a:buChar char="•"/>
            </a:pPr>
            <a:r>
              <a:rPr lang="ru-RU" sz="2400">
                <a:solidFill>
                  <a:srgbClr val="FF0000"/>
                </a:solidFill>
                <a:latin typeface="Calibri"/>
                <a:ea typeface="Calibri"/>
                <a:cs typeface="Calibri"/>
                <a:sym typeface="Calibri"/>
              </a:rPr>
              <a:t>На сайте ЖК КР преобладает репрезентация деятельности мужчин-депутатов:  Количество изображений женщин-депутатов 86 (26%) и 63(21%), мужчин-депутатов 249(74%) и 231(79%).</a:t>
            </a:r>
            <a:endParaRPr/>
          </a:p>
          <a:p>
            <a:pPr indent="-228600" lvl="0" marL="228600" rtl="0" algn="just">
              <a:lnSpc>
                <a:spcPct val="90000"/>
              </a:lnSpc>
              <a:spcBef>
                <a:spcPts val="1000"/>
              </a:spcBef>
              <a:spcAft>
                <a:spcPts val="0"/>
              </a:spcAft>
              <a:buClr>
                <a:srgbClr val="FF0000"/>
              </a:buClr>
              <a:buSzPct val="100000"/>
              <a:buChar char="•"/>
            </a:pPr>
            <a:r>
              <a:rPr lang="ru-RU" sz="2400">
                <a:solidFill>
                  <a:srgbClr val="FF0000"/>
                </a:solidFill>
                <a:latin typeface="Calibri"/>
                <a:ea typeface="Calibri"/>
                <a:cs typeface="Calibri"/>
                <a:sym typeface="Calibri"/>
              </a:rPr>
              <a:t>Активность женщин отражена значительно меньше, соотношение персональных фотографий женщин-депутатов намного меньше, чем мужчин, Количество появлений на сайте женщин-депутатов, в качестве героев статей и передач 100 (19%) и 42 (28%), мужчин-депутатов 439 (81%) и 152 (72%)</a:t>
            </a:r>
            <a:endParaRPr/>
          </a:p>
          <a:p>
            <a:pPr indent="-120650" lvl="0" marL="228600" rtl="0" algn="l">
              <a:lnSpc>
                <a:spcPct val="90000"/>
              </a:lnSpc>
              <a:spcBef>
                <a:spcPts val="1000"/>
              </a:spcBef>
              <a:spcAft>
                <a:spcPts val="0"/>
              </a:spcAft>
              <a:buClr>
                <a:schemeClr val="dk1"/>
              </a:buClr>
              <a:buSzPct val="100000"/>
              <a:buNone/>
            </a:pPr>
            <a:r>
              <a:t/>
            </a:r>
            <a:endParaRPr sz="2000">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2"/>
          <p:cNvSpPr txBox="1"/>
          <p:nvPr>
            <p:ph type="title"/>
          </p:nvPr>
        </p:nvSpPr>
        <p:spPr>
          <a:xfrm>
            <a:off x="838200" y="286749"/>
            <a:ext cx="10515600" cy="61894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E75B5"/>
              </a:buClr>
              <a:buSzPts val="4800"/>
              <a:buFont typeface="Calibri"/>
              <a:buNone/>
            </a:pPr>
            <a:r>
              <a:rPr b="1" lang="ru-RU" sz="4800">
                <a:solidFill>
                  <a:srgbClr val="2E75B5"/>
                </a:solidFill>
                <a:latin typeface="Calibri"/>
                <a:ea typeface="Calibri"/>
                <a:cs typeface="Calibri"/>
                <a:sym typeface="Calibri"/>
              </a:rPr>
              <a:t>Мир сегодня</a:t>
            </a:r>
            <a:endParaRPr/>
          </a:p>
        </p:txBody>
      </p:sp>
      <p:pic>
        <p:nvPicPr>
          <p:cNvPr id="382" name="Google Shape;382;p42"/>
          <p:cNvPicPr preferRelativeResize="0"/>
          <p:nvPr>
            <p:ph idx="1" type="body"/>
          </p:nvPr>
        </p:nvPicPr>
        <p:blipFill rotWithShape="1">
          <a:blip r:embed="rId3">
            <a:alphaModFix/>
          </a:blip>
          <a:srcRect b="0" l="0" r="0" t="0"/>
          <a:stretch/>
        </p:blipFill>
        <p:spPr>
          <a:xfrm>
            <a:off x="1349830" y="1272676"/>
            <a:ext cx="9065622" cy="542525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3"/>
          <p:cNvSpPr txBox="1"/>
          <p:nvPr/>
        </p:nvSpPr>
        <p:spPr>
          <a:xfrm>
            <a:off x="611342" y="1257835"/>
            <a:ext cx="10969317" cy="5258435"/>
          </a:xfrm>
          <a:prstGeom prst="rect">
            <a:avLst/>
          </a:prstGeom>
          <a:noFill/>
          <a:ln>
            <a:noFill/>
          </a:ln>
        </p:spPr>
        <p:txBody>
          <a:bodyPr anchorCtr="0" anchor="t" bIns="0" lIns="0" spcFirstLastPara="1" rIns="0" wrap="square" tIns="0">
            <a:spAutoFit/>
          </a:bodyPr>
          <a:lstStyle/>
          <a:p>
            <a:pPr indent="-571500" lvl="0" marL="571500" marR="0" rtl="0" algn="just">
              <a:lnSpc>
                <a:spcPct val="90000"/>
              </a:lnSpc>
              <a:spcBef>
                <a:spcPts val="0"/>
              </a:spcBef>
              <a:spcAft>
                <a:spcPts val="0"/>
              </a:spcAft>
              <a:buClr>
                <a:schemeClr val="dk1"/>
              </a:buClr>
              <a:buSzPts val="3200"/>
              <a:buFont typeface="Arial"/>
              <a:buChar char="•"/>
            </a:pPr>
            <a:r>
              <a:rPr lang="ru-RU" sz="3200">
                <a:solidFill>
                  <a:schemeClr val="dk1"/>
                </a:solidFill>
                <a:latin typeface="Calibri"/>
                <a:ea typeface="Calibri"/>
                <a:cs typeface="Calibri"/>
                <a:sym typeface="Calibri"/>
              </a:rPr>
              <a:t>В дополнение к признанной важности равного представительства женщин в политике, исследования показывают, что когда женщины занимают руководящие должности в органах государственного управления, правительства более отзывчивы и более подотчетны.</a:t>
            </a:r>
            <a:endParaRPr/>
          </a:p>
          <a:p>
            <a:pPr indent="-368300" lvl="0" marL="57150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571500" lvl="0" marL="571500" marR="0" rtl="0" algn="just">
              <a:lnSpc>
                <a:spcPct val="90000"/>
              </a:lnSpc>
              <a:spcBef>
                <a:spcPts val="1000"/>
              </a:spcBef>
              <a:spcAft>
                <a:spcPts val="0"/>
              </a:spcAft>
              <a:buClr>
                <a:schemeClr val="dk1"/>
              </a:buClr>
              <a:buSzPts val="3200"/>
              <a:buFont typeface="Arial"/>
              <a:buChar char="•"/>
            </a:pPr>
            <a:r>
              <a:rPr lang="ru-RU" sz="3200">
                <a:solidFill>
                  <a:schemeClr val="dk1"/>
                </a:solidFill>
                <a:latin typeface="Calibri"/>
                <a:ea typeface="Calibri"/>
                <a:cs typeface="Calibri"/>
                <a:sym typeface="Calibri"/>
              </a:rPr>
              <a:t>Более того, качество предоставляемых государственных услуг значительно улучшается, а доверие и уверенность населения к государственным организациям также повышается.</a:t>
            </a:r>
            <a:endParaRPr/>
          </a:p>
          <a:p>
            <a:pPr indent="-368300" lvl="0" marL="571500" marR="0" rtl="0" algn="just">
              <a:lnSpc>
                <a:spcPct val="90000"/>
              </a:lnSpc>
              <a:spcBef>
                <a:spcPts val="100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839788" y="513806"/>
            <a:ext cx="10515600" cy="1828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Calibri"/>
              <a:buNone/>
            </a:pPr>
            <a:r>
              <a:rPr b="1" lang="ru-RU" sz="3600">
                <a:solidFill>
                  <a:srgbClr val="C00000"/>
                </a:solidFill>
              </a:rPr>
              <a:t>Необходимые меры по поддержке и развитию женского политического лидерства</a:t>
            </a:r>
            <a:endParaRPr/>
          </a:p>
        </p:txBody>
      </p:sp>
      <p:sp>
        <p:nvSpPr>
          <p:cNvPr id="393" name="Google Shape;393;p44"/>
          <p:cNvSpPr txBox="1"/>
          <p:nvPr>
            <p:ph idx="1" type="body"/>
          </p:nvPr>
        </p:nvSpPr>
        <p:spPr>
          <a:xfrm>
            <a:off x="694372" y="1062650"/>
            <a:ext cx="5157787" cy="278470"/>
          </a:xfrm>
          <a:prstGeom prst="rect">
            <a:avLst/>
          </a:prstGeom>
          <a:noFill/>
          <a:ln>
            <a:noFill/>
          </a:ln>
        </p:spPr>
        <p:txBody>
          <a:bodyPr anchorCtr="0" anchor="b" bIns="45700" lIns="91425" spcFirstLastPara="1" rIns="91425" wrap="square" tIns="45700">
            <a:normAutofit fontScale="62500" lnSpcReduction="20000"/>
          </a:bodyPr>
          <a:lstStyle/>
          <a:p>
            <a:pPr indent="0" lvl="0" marL="0" rtl="0" algn="ctr">
              <a:lnSpc>
                <a:spcPct val="90000"/>
              </a:lnSpc>
              <a:spcBef>
                <a:spcPts val="0"/>
              </a:spcBef>
              <a:spcAft>
                <a:spcPts val="0"/>
              </a:spcAft>
              <a:buClr>
                <a:srgbClr val="2E75B5"/>
              </a:buClr>
              <a:buSzPct val="100000"/>
              <a:buNone/>
            </a:pPr>
            <a:r>
              <a:rPr lang="ru-RU">
                <a:solidFill>
                  <a:srgbClr val="2E75B5"/>
                </a:solidFill>
              </a:rPr>
              <a:t>Государственные органы</a:t>
            </a:r>
            <a:endParaRPr/>
          </a:p>
        </p:txBody>
      </p:sp>
      <p:sp>
        <p:nvSpPr>
          <p:cNvPr id="394" name="Google Shape;394;p44"/>
          <p:cNvSpPr txBox="1"/>
          <p:nvPr>
            <p:ph idx="2" type="body"/>
          </p:nvPr>
        </p:nvSpPr>
        <p:spPr>
          <a:xfrm>
            <a:off x="235132" y="1341120"/>
            <a:ext cx="5817325" cy="5199017"/>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300"/>
              <a:buChar char="•"/>
            </a:pPr>
            <a:r>
              <a:rPr lang="ru-RU" sz="1300"/>
              <a:t>Политический вектор – остановить политические преследования.</a:t>
            </a:r>
            <a:endParaRPr/>
          </a:p>
          <a:p>
            <a:pPr indent="-228600" lvl="0" marL="228600" rtl="0" algn="just">
              <a:lnSpc>
                <a:spcPct val="90000"/>
              </a:lnSpc>
              <a:spcBef>
                <a:spcPts val="1000"/>
              </a:spcBef>
              <a:spcAft>
                <a:spcPts val="0"/>
              </a:spcAft>
              <a:buClr>
                <a:schemeClr val="dk1"/>
              </a:buClr>
              <a:buSzPts val="1300"/>
              <a:buChar char="•"/>
            </a:pPr>
            <a:r>
              <a:rPr lang="ru-RU" sz="1300"/>
              <a:t>Политический вектор - повышение женского политического участия на уровне Национальных стратегических документов, назначения на позиции принятия решений</a:t>
            </a:r>
            <a:endParaRPr/>
          </a:p>
          <a:p>
            <a:pPr indent="-228600" lvl="0" marL="228600" rtl="0" algn="just">
              <a:lnSpc>
                <a:spcPct val="90000"/>
              </a:lnSpc>
              <a:spcBef>
                <a:spcPts val="1000"/>
              </a:spcBef>
              <a:spcAft>
                <a:spcPts val="0"/>
              </a:spcAft>
              <a:buClr>
                <a:schemeClr val="dk1"/>
              </a:buClr>
              <a:buSzPts val="1300"/>
              <a:buChar char="•"/>
            </a:pPr>
            <a:r>
              <a:rPr lang="ru-RU" sz="1300"/>
              <a:t>Личная позиция представителей политической элиты (выступления первых лиц, интервью, посылы в общество, выступления депутатов и публичных лиц о повестке гендерного равенства и роли женщин в принятии решений )</a:t>
            </a:r>
            <a:endParaRPr/>
          </a:p>
          <a:p>
            <a:pPr indent="-228600" lvl="0" marL="228600" rtl="0" algn="just">
              <a:lnSpc>
                <a:spcPct val="90000"/>
              </a:lnSpc>
              <a:spcBef>
                <a:spcPts val="1000"/>
              </a:spcBef>
              <a:spcAft>
                <a:spcPts val="0"/>
              </a:spcAft>
              <a:buClr>
                <a:schemeClr val="dk1"/>
              </a:buClr>
              <a:buSzPts val="1300"/>
              <a:buChar char="•"/>
            </a:pPr>
            <a:r>
              <a:rPr lang="ru-RU" sz="1300"/>
              <a:t>Создание эффективного национального механизма по гендерной политике (объединение ряда фрагментов)</a:t>
            </a:r>
            <a:endParaRPr/>
          </a:p>
          <a:p>
            <a:pPr indent="-228600" lvl="0" marL="228600" rtl="0" algn="just">
              <a:lnSpc>
                <a:spcPct val="90000"/>
              </a:lnSpc>
              <a:spcBef>
                <a:spcPts val="1000"/>
              </a:spcBef>
              <a:spcAft>
                <a:spcPts val="0"/>
              </a:spcAft>
              <a:buClr>
                <a:schemeClr val="dk1"/>
              </a:buClr>
              <a:buSzPts val="1300"/>
              <a:buChar char="•"/>
            </a:pPr>
            <a:r>
              <a:rPr lang="ru-RU" sz="1300"/>
              <a:t>Усиление активности Совета по делам женщин, детей и гендерному равенству при Торага ЖККР, Форума женщин-депутатов, объединений депутатов местных кенешей</a:t>
            </a:r>
            <a:endParaRPr sz="1300"/>
          </a:p>
          <a:p>
            <a:pPr indent="-228600" lvl="0" marL="228600" rtl="0" algn="just">
              <a:lnSpc>
                <a:spcPct val="90000"/>
              </a:lnSpc>
              <a:spcBef>
                <a:spcPts val="1000"/>
              </a:spcBef>
              <a:spcAft>
                <a:spcPts val="0"/>
              </a:spcAft>
              <a:buClr>
                <a:schemeClr val="dk1"/>
              </a:buClr>
              <a:buSzPts val="1300"/>
              <a:buChar char="•"/>
            </a:pPr>
            <a:r>
              <a:rPr lang="ru-RU" sz="1300"/>
              <a:t>Законодательство по поддержке, укреплению механизмов квот, гендерно-чувствительное законодательство о выборах</a:t>
            </a:r>
            <a:endParaRPr/>
          </a:p>
          <a:p>
            <a:pPr indent="-228600" lvl="0" marL="228600" rtl="0" algn="just">
              <a:lnSpc>
                <a:spcPct val="90000"/>
              </a:lnSpc>
              <a:spcBef>
                <a:spcPts val="1000"/>
              </a:spcBef>
              <a:spcAft>
                <a:spcPts val="0"/>
              </a:spcAft>
              <a:buClr>
                <a:schemeClr val="dk1"/>
              </a:buClr>
              <a:buSzPts val="1300"/>
              <a:buChar char="•"/>
            </a:pPr>
            <a:r>
              <a:rPr lang="ru-RU" sz="1300"/>
              <a:t>Нормативная база и практика по эффективному применению гендерной экспертизы НПА, гендерного анализа нац. программ и стратегий, гендерно-ориентированное бюджетирование как части добросовестного управления</a:t>
            </a:r>
            <a:endParaRPr/>
          </a:p>
          <a:p>
            <a:pPr indent="-228600" lvl="0" marL="228600" rtl="0" algn="just">
              <a:lnSpc>
                <a:spcPct val="90000"/>
              </a:lnSpc>
              <a:spcBef>
                <a:spcPts val="1000"/>
              </a:spcBef>
              <a:spcAft>
                <a:spcPts val="0"/>
              </a:spcAft>
              <a:buClr>
                <a:schemeClr val="dk1"/>
              </a:buClr>
              <a:buSzPts val="1300"/>
              <a:buChar char="•"/>
            </a:pPr>
            <a:r>
              <a:rPr lang="ru-RU" sz="1300"/>
              <a:t>Повышение потенциала гос. и муниципальных служащих в части гендерного равенства</a:t>
            </a:r>
            <a:endParaRPr/>
          </a:p>
          <a:p>
            <a:pPr indent="-228600" lvl="0" marL="228600" rtl="0" algn="just">
              <a:lnSpc>
                <a:spcPct val="90000"/>
              </a:lnSpc>
              <a:spcBef>
                <a:spcPts val="1000"/>
              </a:spcBef>
              <a:spcAft>
                <a:spcPts val="0"/>
              </a:spcAft>
              <a:buClr>
                <a:schemeClr val="dk1"/>
              </a:buClr>
              <a:buSzPts val="1300"/>
              <a:buChar char="•"/>
            </a:pPr>
            <a:r>
              <a:rPr lang="ru-RU" sz="1300"/>
              <a:t>Работа ЦИК с женщинами-кандидатами</a:t>
            </a:r>
            <a:endParaRPr/>
          </a:p>
          <a:p>
            <a:pPr indent="-228600" lvl="0" marL="228600" rtl="0" algn="just">
              <a:lnSpc>
                <a:spcPct val="90000"/>
              </a:lnSpc>
              <a:spcBef>
                <a:spcPts val="1000"/>
              </a:spcBef>
              <a:spcAft>
                <a:spcPts val="0"/>
              </a:spcAft>
              <a:buClr>
                <a:schemeClr val="dk1"/>
              </a:buClr>
              <a:buSzPts val="1300"/>
              <a:buChar char="•"/>
            </a:pPr>
            <a:r>
              <a:rPr lang="ru-RU" sz="1300"/>
              <a:t>Механизм мониторинга исполнения рекомендаций международных комитетов в части гендерного равенства (ООН, ОБСЕ и др.) </a:t>
            </a:r>
            <a:endParaRPr/>
          </a:p>
          <a:p>
            <a:pPr indent="-228600" lvl="0" marL="228600" rtl="0" algn="just">
              <a:lnSpc>
                <a:spcPct val="90000"/>
              </a:lnSpc>
              <a:spcBef>
                <a:spcPts val="1000"/>
              </a:spcBef>
              <a:spcAft>
                <a:spcPts val="0"/>
              </a:spcAft>
              <a:buClr>
                <a:schemeClr val="dk1"/>
              </a:buClr>
              <a:buSzPts val="1300"/>
              <a:buChar char="•"/>
            </a:pPr>
            <a:r>
              <a:rPr lang="ru-RU" sz="1300"/>
              <a:t>Гендерно-ориентированная информационная политика государства</a:t>
            </a:r>
            <a:endParaRPr/>
          </a:p>
        </p:txBody>
      </p:sp>
      <p:sp>
        <p:nvSpPr>
          <p:cNvPr id="395" name="Google Shape;395;p44"/>
          <p:cNvSpPr txBox="1"/>
          <p:nvPr>
            <p:ph idx="3" type="body"/>
          </p:nvPr>
        </p:nvSpPr>
        <p:spPr>
          <a:xfrm>
            <a:off x="6328817" y="1062650"/>
            <a:ext cx="5183188" cy="278471"/>
          </a:xfrm>
          <a:prstGeom prst="rect">
            <a:avLst/>
          </a:prstGeom>
          <a:noFill/>
          <a:ln>
            <a:noFill/>
          </a:ln>
        </p:spPr>
        <p:txBody>
          <a:bodyPr anchorCtr="0" anchor="b" bIns="45700" lIns="91425" spcFirstLastPara="1" rIns="91425" wrap="square" tIns="45700">
            <a:normAutofit fontScale="62500" lnSpcReduction="20000"/>
          </a:bodyPr>
          <a:lstStyle/>
          <a:p>
            <a:pPr indent="0" lvl="0" marL="0" rtl="0" algn="ctr">
              <a:lnSpc>
                <a:spcPct val="90000"/>
              </a:lnSpc>
              <a:spcBef>
                <a:spcPts val="0"/>
              </a:spcBef>
              <a:spcAft>
                <a:spcPts val="0"/>
              </a:spcAft>
              <a:buClr>
                <a:srgbClr val="00B050"/>
              </a:buClr>
              <a:buSzPct val="100000"/>
              <a:buNone/>
            </a:pPr>
            <a:r>
              <a:rPr lang="ru-RU">
                <a:solidFill>
                  <a:srgbClr val="00B050"/>
                </a:solidFill>
              </a:rPr>
              <a:t>Гражданский сектор</a:t>
            </a:r>
            <a:endParaRPr/>
          </a:p>
        </p:txBody>
      </p:sp>
      <p:sp>
        <p:nvSpPr>
          <p:cNvPr id="396" name="Google Shape;396;p44"/>
          <p:cNvSpPr txBox="1"/>
          <p:nvPr>
            <p:ph idx="4" type="body"/>
          </p:nvPr>
        </p:nvSpPr>
        <p:spPr>
          <a:xfrm>
            <a:off x="6328817" y="1341121"/>
            <a:ext cx="5659847" cy="5338352"/>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just">
              <a:lnSpc>
                <a:spcPct val="90000"/>
              </a:lnSpc>
              <a:spcBef>
                <a:spcPts val="0"/>
              </a:spcBef>
              <a:spcAft>
                <a:spcPts val="0"/>
              </a:spcAft>
              <a:buClr>
                <a:schemeClr val="dk1"/>
              </a:buClr>
              <a:buSzPct val="100000"/>
              <a:buChar char="•"/>
            </a:pPr>
            <a:r>
              <a:rPr lang="ru-RU" sz="3300"/>
              <a:t>Активная позиция по защите демократических принципов, прекращение политического давления на женщин</a:t>
            </a:r>
            <a:endParaRPr/>
          </a:p>
          <a:p>
            <a:pPr indent="-228600" lvl="0" marL="228600" rtl="0" algn="just">
              <a:lnSpc>
                <a:spcPct val="90000"/>
              </a:lnSpc>
              <a:spcBef>
                <a:spcPts val="1000"/>
              </a:spcBef>
              <a:spcAft>
                <a:spcPts val="0"/>
              </a:spcAft>
              <a:buClr>
                <a:schemeClr val="dk1"/>
              </a:buClr>
              <a:buSzPct val="100000"/>
              <a:buChar char="•"/>
            </a:pPr>
            <a:r>
              <a:rPr lang="ru-RU" sz="3300"/>
              <a:t>Объединение НПО в области гендерного равенства и женского лидерства (представленных в разных секторах)  в широкую </a:t>
            </a:r>
            <a:r>
              <a:rPr b="1" lang="ru-RU" sz="3300"/>
              <a:t>Платформу на уровне страны и Центральной Азии, вовлечение Советов, объединений, Форумов женщин-депутатов</a:t>
            </a:r>
            <a:endParaRPr/>
          </a:p>
          <a:p>
            <a:pPr indent="-228600" lvl="0" marL="228600" rtl="0" algn="just">
              <a:lnSpc>
                <a:spcPct val="90000"/>
              </a:lnSpc>
              <a:spcBef>
                <a:spcPts val="1000"/>
              </a:spcBef>
              <a:spcAft>
                <a:spcPts val="0"/>
              </a:spcAft>
              <a:buClr>
                <a:schemeClr val="dk1"/>
              </a:buClr>
              <a:buSzPct val="100000"/>
              <a:buChar char="•"/>
            </a:pPr>
            <a:r>
              <a:rPr lang="ru-RU" sz="3300"/>
              <a:t>Объединений усилий НПО, аналитических и экспертных площадок по выработке рекомендаций к национальным стратегиям, программам, законодательству</a:t>
            </a:r>
            <a:endParaRPr/>
          </a:p>
          <a:p>
            <a:pPr indent="-228600" lvl="0" marL="228600" rtl="0" algn="just">
              <a:lnSpc>
                <a:spcPct val="90000"/>
              </a:lnSpc>
              <a:spcBef>
                <a:spcPts val="1000"/>
              </a:spcBef>
              <a:spcAft>
                <a:spcPts val="0"/>
              </a:spcAft>
              <a:buClr>
                <a:schemeClr val="dk1"/>
              </a:buClr>
              <a:buSzPct val="100000"/>
              <a:buChar char="•"/>
            </a:pPr>
            <a:r>
              <a:rPr lang="ru-RU" sz="3300"/>
              <a:t>Проведение гендерного аудита, оценки программ, законодательства, бюджета</a:t>
            </a:r>
            <a:endParaRPr/>
          </a:p>
          <a:p>
            <a:pPr indent="-228600" lvl="0" marL="228600" rtl="0" algn="just">
              <a:lnSpc>
                <a:spcPct val="90000"/>
              </a:lnSpc>
              <a:spcBef>
                <a:spcPts val="1000"/>
              </a:spcBef>
              <a:spcAft>
                <a:spcPts val="0"/>
              </a:spcAft>
              <a:buClr>
                <a:schemeClr val="dk1"/>
              </a:buClr>
              <a:buSzPct val="100000"/>
              <a:buChar char="•"/>
            </a:pPr>
            <a:r>
              <a:rPr lang="ru-RU" sz="3300"/>
              <a:t>Содействие в повышение потенциала гос. и муниципальных служащих в части гендерного равенства</a:t>
            </a:r>
            <a:endParaRPr/>
          </a:p>
          <a:p>
            <a:pPr indent="-228600" lvl="0" marL="228600" rtl="0" algn="just">
              <a:lnSpc>
                <a:spcPct val="90000"/>
              </a:lnSpc>
              <a:spcBef>
                <a:spcPts val="1000"/>
              </a:spcBef>
              <a:spcAft>
                <a:spcPts val="0"/>
              </a:spcAft>
              <a:buClr>
                <a:schemeClr val="dk1"/>
              </a:buClr>
              <a:buSzPct val="100000"/>
              <a:buChar char="•"/>
            </a:pPr>
            <a:r>
              <a:rPr lang="ru-RU" sz="3300"/>
              <a:t>Гражданское обучение женщин – кандидаток, желающих принять участие, принимавших участие в выборах на постоянной основе</a:t>
            </a:r>
            <a:endParaRPr/>
          </a:p>
          <a:p>
            <a:pPr indent="-228600" lvl="0" marL="228600" rtl="0" algn="just">
              <a:lnSpc>
                <a:spcPct val="90000"/>
              </a:lnSpc>
              <a:spcBef>
                <a:spcPts val="1000"/>
              </a:spcBef>
              <a:spcAft>
                <a:spcPts val="0"/>
              </a:spcAft>
              <a:buClr>
                <a:schemeClr val="dk1"/>
              </a:buClr>
              <a:buSzPct val="100000"/>
              <a:buChar char="•"/>
            </a:pPr>
            <a:r>
              <a:rPr lang="ru-RU" sz="3300"/>
              <a:t>Повышение потенциала женщин-политиков, женщин-лидеров через объединение, обучение, обмен опытом</a:t>
            </a:r>
            <a:endParaRPr/>
          </a:p>
          <a:p>
            <a:pPr indent="-228600" lvl="0" marL="228600" rtl="0" algn="just">
              <a:lnSpc>
                <a:spcPct val="90000"/>
              </a:lnSpc>
              <a:spcBef>
                <a:spcPts val="1000"/>
              </a:spcBef>
              <a:spcAft>
                <a:spcPts val="0"/>
              </a:spcAft>
              <a:buClr>
                <a:schemeClr val="dk1"/>
              </a:buClr>
              <a:buSzPct val="100000"/>
              <a:buChar char="•"/>
            </a:pPr>
            <a:r>
              <a:rPr lang="ru-RU" sz="3300"/>
              <a:t>Практическая поддержка женщин-кандидаток во время выборов</a:t>
            </a:r>
            <a:endParaRPr/>
          </a:p>
          <a:p>
            <a:pPr indent="-228600" lvl="0" marL="228600" rtl="0" algn="just">
              <a:lnSpc>
                <a:spcPct val="90000"/>
              </a:lnSpc>
              <a:spcBef>
                <a:spcPts val="1000"/>
              </a:spcBef>
              <a:spcAft>
                <a:spcPts val="0"/>
              </a:spcAft>
              <a:buClr>
                <a:schemeClr val="dk1"/>
              </a:buClr>
              <a:buSzPct val="100000"/>
              <a:buChar char="•"/>
            </a:pPr>
            <a:r>
              <a:rPr lang="ru-RU" sz="3300"/>
              <a:t>Гендерный мониторинг выборов</a:t>
            </a:r>
            <a:endParaRPr/>
          </a:p>
          <a:p>
            <a:pPr indent="-228600" lvl="0" marL="228600" rtl="0" algn="just">
              <a:lnSpc>
                <a:spcPct val="90000"/>
              </a:lnSpc>
              <a:spcBef>
                <a:spcPts val="1000"/>
              </a:spcBef>
              <a:spcAft>
                <a:spcPts val="0"/>
              </a:spcAft>
              <a:buClr>
                <a:schemeClr val="dk1"/>
              </a:buClr>
              <a:buSzPct val="100000"/>
              <a:buChar char="•"/>
            </a:pPr>
            <a:r>
              <a:rPr lang="ru-RU" sz="3300"/>
              <a:t>Гражданская объединенная позиция авторитетных организаций в поддержку женского политического лидерства через проведение акций, мероприятий</a:t>
            </a:r>
            <a:endParaRPr/>
          </a:p>
          <a:p>
            <a:pPr indent="-228600" lvl="0" marL="228600" rtl="0" algn="just">
              <a:lnSpc>
                <a:spcPct val="90000"/>
              </a:lnSpc>
              <a:spcBef>
                <a:spcPts val="1000"/>
              </a:spcBef>
              <a:spcAft>
                <a:spcPts val="0"/>
              </a:spcAft>
              <a:buClr>
                <a:schemeClr val="dk1"/>
              </a:buClr>
              <a:buSzPct val="100000"/>
              <a:buChar char="•"/>
            </a:pPr>
            <a:r>
              <a:rPr lang="ru-RU" sz="3300"/>
              <a:t>Участие в мониторинге исполнения рекомендаций международных комитетов в части гендерного равенства (ООН, ОБСЕ и др.) </a:t>
            </a:r>
            <a:endParaRPr/>
          </a:p>
          <a:p>
            <a:pPr indent="-228600" lvl="0" marL="228600" rtl="0" algn="just">
              <a:lnSpc>
                <a:spcPct val="90000"/>
              </a:lnSpc>
              <a:spcBef>
                <a:spcPts val="1000"/>
              </a:spcBef>
              <a:spcAft>
                <a:spcPts val="0"/>
              </a:spcAft>
              <a:buClr>
                <a:schemeClr val="dk1"/>
              </a:buClr>
              <a:buSzPct val="100000"/>
              <a:buChar char="•"/>
            </a:pPr>
            <a:r>
              <a:rPr lang="ru-RU" sz="3300"/>
              <a:t>Гендерно-ориентированная информационная политика (соц.сети, инициативы, фильмы)</a:t>
            </a:r>
            <a:endParaRPr/>
          </a:p>
          <a:p>
            <a:pPr indent="-157480" lvl="0" marL="228600" rtl="0" algn="just">
              <a:lnSpc>
                <a:spcPct val="90000"/>
              </a:lnSpc>
              <a:spcBef>
                <a:spcPts val="1000"/>
              </a:spcBef>
              <a:spcAft>
                <a:spcPts val="0"/>
              </a:spcAft>
              <a:buClr>
                <a:schemeClr val="dk1"/>
              </a:buClr>
              <a:buSzPct val="100000"/>
              <a:buNone/>
            </a:pPr>
            <a:r>
              <a:t/>
            </a:r>
            <a:endParaRPr/>
          </a:p>
          <a:p>
            <a:pPr indent="-157480" lvl="0" marL="228600" rtl="0" algn="just">
              <a:lnSpc>
                <a:spcPct val="90000"/>
              </a:lnSpc>
              <a:spcBef>
                <a:spcPts val="1000"/>
              </a:spcBef>
              <a:spcAft>
                <a:spcPts val="0"/>
              </a:spcAft>
              <a:buClr>
                <a:schemeClr val="dk1"/>
              </a:buClr>
              <a:buSzPct val="100000"/>
              <a:buNone/>
            </a:pPr>
            <a:r>
              <a:t/>
            </a:r>
            <a:endParaRPr/>
          </a:p>
          <a:p>
            <a:pPr indent="-15748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ru-RU"/>
              <a:t>Инструменты для политического лидерства</a:t>
            </a:r>
            <a:endParaRPr/>
          </a:p>
        </p:txBody>
      </p:sp>
      <p:sp>
        <p:nvSpPr>
          <p:cNvPr id="402" name="Google Shape;402;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Шесть основных компетенций, которыми должен обладать эффективный лидер</a:t>
            </a:r>
            <a:endParaRPr/>
          </a:p>
        </p:txBody>
      </p:sp>
      <p:sp>
        <p:nvSpPr>
          <p:cNvPr id="408" name="Google Shape;408;p46"/>
          <p:cNvSpPr txBox="1"/>
          <p:nvPr>
            <p:ph idx="1" type="body"/>
          </p:nvPr>
        </p:nvSpPr>
        <p:spPr>
          <a:xfrm>
            <a:off x="838200" y="1869168"/>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ru-RU"/>
              <a:t>✓ коммуникативные навыки (умение слушать и выступать); </a:t>
            </a:r>
            <a:endParaRPr/>
          </a:p>
          <a:p>
            <a:pPr indent="0" lvl="0" marL="0" rtl="0" algn="just">
              <a:lnSpc>
                <a:spcPct val="90000"/>
              </a:lnSpc>
              <a:spcBef>
                <a:spcPts val="1000"/>
              </a:spcBef>
              <a:spcAft>
                <a:spcPts val="0"/>
              </a:spcAft>
              <a:buClr>
                <a:schemeClr val="dk1"/>
              </a:buClr>
              <a:buSzPts val="2800"/>
              <a:buNone/>
            </a:pPr>
            <a:r>
              <a:rPr lang="ru-RU"/>
              <a:t>✓ интеллектуальные способности (восприятие/анализ сложной информации); </a:t>
            </a:r>
            <a:endParaRPr/>
          </a:p>
          <a:p>
            <a:pPr indent="0" lvl="0" marL="0" rtl="0" algn="just">
              <a:lnSpc>
                <a:spcPct val="90000"/>
              </a:lnSpc>
              <a:spcBef>
                <a:spcPts val="1000"/>
              </a:spcBef>
              <a:spcAft>
                <a:spcPts val="0"/>
              </a:spcAft>
              <a:buClr>
                <a:schemeClr val="dk1"/>
              </a:buClr>
              <a:buSzPts val="2800"/>
              <a:buNone/>
            </a:pPr>
            <a:r>
              <a:rPr lang="ru-RU"/>
              <a:t>✓ умение общаться с (различными) людьми; </a:t>
            </a:r>
            <a:endParaRPr/>
          </a:p>
          <a:p>
            <a:pPr indent="0" lvl="0" marL="0" rtl="0" algn="just">
              <a:lnSpc>
                <a:spcPct val="90000"/>
              </a:lnSpc>
              <a:spcBef>
                <a:spcPts val="1000"/>
              </a:spcBef>
              <a:spcAft>
                <a:spcPts val="0"/>
              </a:spcAft>
              <a:buClr>
                <a:schemeClr val="dk1"/>
              </a:buClr>
              <a:buSzPts val="2800"/>
              <a:buNone/>
            </a:pPr>
            <a:r>
              <a:rPr lang="ru-RU"/>
              <a:t>✓ лидерские качества и мотивация (умение зажечь идеей, поддержать, обеспечить условия для выполнения); </a:t>
            </a:r>
            <a:endParaRPr/>
          </a:p>
          <a:p>
            <a:pPr indent="0" lvl="0" marL="0" rtl="0" algn="just">
              <a:lnSpc>
                <a:spcPct val="90000"/>
              </a:lnSpc>
              <a:spcBef>
                <a:spcPts val="1000"/>
              </a:spcBef>
              <a:spcAft>
                <a:spcPts val="0"/>
              </a:spcAft>
              <a:buClr>
                <a:schemeClr val="dk1"/>
              </a:buClr>
              <a:buSzPts val="2800"/>
              <a:buNone/>
            </a:pPr>
            <a:r>
              <a:rPr lang="ru-RU"/>
              <a:t>✓ упорство и энергичность (без самонадеянности); </a:t>
            </a:r>
            <a:endParaRPr/>
          </a:p>
          <a:p>
            <a:pPr indent="0" lvl="0" marL="0" rtl="0" algn="just">
              <a:lnSpc>
                <a:spcPct val="90000"/>
              </a:lnSpc>
              <a:spcBef>
                <a:spcPts val="1000"/>
              </a:spcBef>
              <a:spcAft>
                <a:spcPts val="0"/>
              </a:spcAft>
              <a:buClr>
                <a:schemeClr val="dk1"/>
              </a:buClr>
              <a:buSzPts val="2800"/>
              <a:buNone/>
            </a:pPr>
            <a:r>
              <a:rPr lang="ru-RU"/>
              <a:t>✓ убежденность (преданное служение на благо общества)</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Есть ли универсальный алгоритм лидерства? - НЕТ</a:t>
            </a:r>
            <a:endParaRPr/>
          </a:p>
        </p:txBody>
      </p:sp>
      <p:sp>
        <p:nvSpPr>
          <p:cNvPr id="414" name="Google Shape;414;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None/>
            </a:pPr>
            <a:r>
              <a:rPr b="1" lang="ru-RU" sz="3600"/>
              <a:t>Путь политического лидера  - это уникальные стратегии и совпадение исторической ситуации, ожиданий избирателей и индивидуальных качеств лидера</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Возможные советы для собравшихся в политическое лидерство через выборы:</a:t>
            </a:r>
            <a:endParaRPr/>
          </a:p>
        </p:txBody>
      </p:sp>
      <p:sp>
        <p:nvSpPr>
          <p:cNvPr id="420" name="Google Shape;420;p48"/>
          <p:cNvSpPr txBox="1"/>
          <p:nvPr>
            <p:ph idx="1" type="body"/>
          </p:nvPr>
        </p:nvSpPr>
        <p:spPr>
          <a:xfrm>
            <a:off x="533400" y="2038350"/>
            <a:ext cx="11205210" cy="4138930"/>
          </a:xfrm>
          <a:prstGeom prst="rect">
            <a:avLst/>
          </a:prstGeom>
          <a:noFill/>
          <a:ln>
            <a:noFill/>
          </a:ln>
        </p:spPr>
        <p:txBody>
          <a:bodyPr anchorCtr="0" anchor="t" bIns="45700" lIns="91425" spcFirstLastPara="1" rIns="91425" wrap="square" tIns="45700">
            <a:normAutofit fontScale="90000" lnSpcReduction="20000"/>
          </a:bodyPr>
          <a:lstStyle/>
          <a:p>
            <a:pPr indent="-228600" lvl="0" marL="228600" rtl="0" algn="just">
              <a:lnSpc>
                <a:spcPct val="90000"/>
              </a:lnSpc>
              <a:spcBef>
                <a:spcPts val="0"/>
              </a:spcBef>
              <a:spcAft>
                <a:spcPts val="0"/>
              </a:spcAft>
              <a:buClr>
                <a:schemeClr val="dk1"/>
              </a:buClr>
              <a:buSzPct val="100000"/>
              <a:buChar char="•"/>
            </a:pPr>
            <a:r>
              <a:rPr b="1" lang="ru-RU"/>
              <a:t>Совет 1</a:t>
            </a:r>
            <a:r>
              <a:rPr lang="ru-RU"/>
              <a:t>. Сегодня выборы выигрывает только тот, кто сумеет замкнуть на себя интересы большинства заинтересованных групп и согласовать их с интересами большинства избирателей. Поэтому прежде всего определитесь, с кем вы и чьи интересы готовы выражать. Объединяйте людей.</a:t>
            </a:r>
            <a:endParaRPr/>
          </a:p>
          <a:p>
            <a:pPr indent="-228600" lvl="0" marL="228600" rtl="0" algn="just">
              <a:lnSpc>
                <a:spcPct val="90000"/>
              </a:lnSpc>
              <a:spcBef>
                <a:spcPts val="1000"/>
              </a:spcBef>
              <a:spcAft>
                <a:spcPts val="0"/>
              </a:spcAft>
              <a:buClr>
                <a:schemeClr val="dk1"/>
              </a:buClr>
              <a:buSzPct val="100000"/>
              <a:buChar char="•"/>
            </a:pPr>
            <a:r>
              <a:rPr b="1" lang="ru-RU"/>
              <a:t>Совет 2.</a:t>
            </a:r>
            <a:r>
              <a:rPr lang="ru-RU"/>
              <a:t> У нас голосуют не за программу, а за человека. Любая, даже самая гениальная политическая доктрина требует для своего продвижения обаятельного, располагающего и харизматичного лидера. Работайте над собой.</a:t>
            </a:r>
            <a:endParaRPr/>
          </a:p>
          <a:p>
            <a:pPr indent="-228600" lvl="0" marL="228600" rtl="0" algn="just">
              <a:lnSpc>
                <a:spcPct val="90000"/>
              </a:lnSpc>
              <a:spcBef>
                <a:spcPts val="1000"/>
              </a:spcBef>
              <a:spcAft>
                <a:spcPts val="0"/>
              </a:spcAft>
              <a:buClr>
                <a:schemeClr val="dk1"/>
              </a:buClr>
              <a:buSzPct val="100000"/>
              <a:buChar char="•"/>
            </a:pPr>
            <a:r>
              <a:rPr b="1" lang="ru-RU"/>
              <a:t>Совет 3</a:t>
            </a:r>
            <a:r>
              <a:rPr lang="ru-RU"/>
              <a:t>. Сегодня избирателей интересуют не только политические программы, но и личностная информация о кандидате (образование, семья и т.п.) Людей всегда волнует вопрос: «А кто ты такой и можно ли тебе доверять?». Давайте информацию о себе, в том числе личным примером, действиями. Информируйте и оповещайте людей о себе</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9"/>
          <p:cNvSpPr txBox="1"/>
          <p:nvPr>
            <p:ph idx="1" type="body"/>
          </p:nvPr>
        </p:nvSpPr>
        <p:spPr>
          <a:xfrm>
            <a:off x="838200" y="528320"/>
            <a:ext cx="10515600" cy="5648960"/>
          </a:xfrm>
          <a:prstGeom prst="rect">
            <a:avLst/>
          </a:prstGeom>
          <a:noFill/>
          <a:ln>
            <a:noFill/>
          </a:ln>
        </p:spPr>
        <p:txBody>
          <a:bodyPr anchorCtr="0" anchor="t" bIns="45700" lIns="91425" spcFirstLastPara="1" rIns="91425" wrap="square" tIns="45700">
            <a:normAutofit fontScale="90000" lnSpcReduction="10000"/>
          </a:bodyPr>
          <a:lstStyle/>
          <a:p>
            <a:pPr indent="-228600" lvl="0" marL="228600" rtl="0" algn="l">
              <a:lnSpc>
                <a:spcPct val="90000"/>
              </a:lnSpc>
              <a:spcBef>
                <a:spcPts val="0"/>
              </a:spcBef>
              <a:spcAft>
                <a:spcPts val="0"/>
              </a:spcAft>
              <a:buClr>
                <a:schemeClr val="dk1"/>
              </a:buClr>
              <a:buSzPct val="100000"/>
              <a:buChar char="•"/>
            </a:pPr>
            <a:r>
              <a:rPr b="1" lang="ru-RU"/>
              <a:t>Совет 4</a:t>
            </a:r>
            <a:r>
              <a:rPr lang="ru-RU"/>
              <a:t>. Еще один принцип проведения политической кампании — использование простого, понятного для избирателей языка. Кандидату ни в коем случае нельзя отрываться от среднего интеллектуального уровня.</a:t>
            </a:r>
            <a:endParaRPr/>
          </a:p>
          <a:p>
            <a:pPr indent="-228600" lvl="0" marL="228600" rtl="0" algn="l">
              <a:lnSpc>
                <a:spcPct val="90000"/>
              </a:lnSpc>
              <a:spcBef>
                <a:spcPts val="1000"/>
              </a:spcBef>
              <a:spcAft>
                <a:spcPts val="0"/>
              </a:spcAft>
              <a:buClr>
                <a:schemeClr val="dk1"/>
              </a:buClr>
              <a:buSzPct val="100000"/>
              <a:buChar char="•"/>
            </a:pPr>
            <a:r>
              <a:rPr b="1" lang="ru-RU"/>
              <a:t>Совет 5</a:t>
            </a:r>
            <a:r>
              <a:rPr lang="ru-RU"/>
              <a:t>. Будьте искренне. Важно верить в то, что Вы предлагаете</a:t>
            </a:r>
            <a:endParaRPr/>
          </a:p>
          <a:p>
            <a:pPr indent="-228600" lvl="0" marL="228600" rtl="0" algn="l">
              <a:lnSpc>
                <a:spcPct val="90000"/>
              </a:lnSpc>
              <a:spcBef>
                <a:spcPts val="1000"/>
              </a:spcBef>
              <a:spcAft>
                <a:spcPts val="0"/>
              </a:spcAft>
              <a:buClr>
                <a:schemeClr val="dk1"/>
              </a:buClr>
              <a:buSzPct val="100000"/>
              <a:buChar char="•"/>
            </a:pPr>
            <a:r>
              <a:rPr b="1" lang="ru-RU"/>
              <a:t>Совет 6</a:t>
            </a:r>
            <a:r>
              <a:rPr lang="ru-RU"/>
              <a:t>. Будьте в постоянном контакте с избирателями. Встречайтесь, выступайте, доносите информацию  и в межвыборный период</a:t>
            </a:r>
            <a:endParaRPr/>
          </a:p>
          <a:p>
            <a:pPr indent="-228600" lvl="0" marL="228600" rtl="0" algn="l">
              <a:lnSpc>
                <a:spcPct val="90000"/>
              </a:lnSpc>
              <a:spcBef>
                <a:spcPts val="1000"/>
              </a:spcBef>
              <a:spcAft>
                <a:spcPts val="0"/>
              </a:spcAft>
              <a:buClr>
                <a:schemeClr val="dk1"/>
              </a:buClr>
              <a:buSzPct val="100000"/>
              <a:buChar char="•"/>
            </a:pPr>
            <a:r>
              <a:rPr b="1" lang="ru-RU"/>
              <a:t>Совет 7.</a:t>
            </a:r>
            <a:r>
              <a:rPr lang="ru-RU"/>
              <a:t> Выставляя на выборах свою кандидатуру, будьте готовы испытать на своей шкуре все прелести пресловутого «черного пиара». Вы узнаете о себе много нового. Будьте открыты к критике и умейте отражать и принимать «удары»</a:t>
            </a:r>
            <a:endParaRPr/>
          </a:p>
          <a:p>
            <a:pPr indent="-228600" lvl="0" marL="228600" rtl="0" algn="l">
              <a:lnSpc>
                <a:spcPct val="90000"/>
              </a:lnSpc>
              <a:spcBef>
                <a:spcPts val="1000"/>
              </a:spcBef>
              <a:spcAft>
                <a:spcPts val="0"/>
              </a:spcAft>
              <a:buClr>
                <a:schemeClr val="dk1"/>
              </a:buClr>
              <a:buSzPct val="100000"/>
              <a:buChar char="•"/>
            </a:pPr>
            <a:r>
              <a:rPr b="1" lang="ru-RU"/>
              <a:t>Совет 8</a:t>
            </a:r>
            <a:r>
              <a:rPr lang="ru-RU"/>
              <a:t>.  </a:t>
            </a:r>
            <a:r>
              <a:rPr b="1" lang="ru-RU"/>
              <a:t>Успех политического лидера всегда формируется на основе совпадения двух факторов: ожиданий избирателей, касающихся политического лидерства и индивидуальных особенностей самого лидера.</a:t>
            </a:r>
            <a:r>
              <a:rPr lang="ru-RU"/>
              <a:t> Работа над имиджем, который отрадает важные для избирателей черты</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aphicFrame>
        <p:nvGraphicFramePr>
          <p:cNvPr id="126" name="Google Shape;126;p5"/>
          <p:cNvGraphicFramePr/>
          <p:nvPr/>
        </p:nvGraphicFramePr>
        <p:xfrm>
          <a:off x="828040" y="842010"/>
          <a:ext cx="3000000" cy="3000000"/>
        </p:xfrm>
        <a:graphic>
          <a:graphicData uri="http://schemas.openxmlformats.org/drawingml/2006/table">
            <a:tbl>
              <a:tblPr bandRow="1" firstRow="1">
                <a:noFill/>
                <a:tableStyleId>{C19B4BAF-EA17-410A-8EEF-43F61B6F5536}</a:tableStyleId>
              </a:tblPr>
              <a:tblGrid>
                <a:gridCol w="4517400"/>
                <a:gridCol w="6403350"/>
              </a:tblGrid>
              <a:tr h="381000">
                <a:tc>
                  <a:txBody>
                    <a:bodyPr/>
                    <a:lstStyle/>
                    <a:p>
                      <a:pPr indent="0" lvl="0" marL="0" marR="0" rtl="0" algn="ctr">
                        <a:spcBef>
                          <a:spcPts val="0"/>
                        </a:spcBef>
                        <a:spcAft>
                          <a:spcPts val="0"/>
                        </a:spcAft>
                        <a:buClr>
                          <a:schemeClr val="dk1"/>
                        </a:buClr>
                        <a:buSzPts val="1800"/>
                        <a:buFont typeface="Calibri"/>
                        <a:buNone/>
                      </a:pPr>
                      <a:r>
                        <a:rPr lang="ru-RU" sz="1800" u="none" cap="none" strike="noStrike"/>
                        <a:t>название теории политического лидерства</a:t>
                      </a:r>
                      <a:endParaRPr/>
                    </a:p>
                  </a:txBody>
                  <a:tcPr marT="45725" marB="45725" marR="91450" marL="91450"/>
                </a:tc>
                <a:tc>
                  <a:txBody>
                    <a:bodyPr/>
                    <a:lstStyle/>
                    <a:p>
                      <a:pPr indent="0" lvl="0" marL="0" marR="0" rtl="0" algn="ctr">
                        <a:spcBef>
                          <a:spcPts val="0"/>
                        </a:spcBef>
                        <a:spcAft>
                          <a:spcPts val="0"/>
                        </a:spcAft>
                        <a:buClr>
                          <a:schemeClr val="dk1"/>
                        </a:buClr>
                        <a:buSzPts val="1800"/>
                        <a:buFont typeface="Calibri"/>
                        <a:buNone/>
                      </a:pPr>
                      <a:r>
                        <a:rPr lang="ru-RU" sz="1800" u="none" cap="none" strike="noStrike"/>
                        <a:t> содержание</a:t>
                      </a:r>
                      <a:endParaRPr/>
                    </a:p>
                  </a:txBody>
                  <a:tcPr marT="45725" marB="45725" marR="91450" marL="91450"/>
                </a:tc>
              </a:tr>
              <a:tr h="914400">
                <a:tc>
                  <a:txBody>
                    <a:bodyPr/>
                    <a:lstStyle/>
                    <a:p>
                      <a:pPr indent="0" lvl="0" marL="0" marR="0" rtl="0" algn="l">
                        <a:spcBef>
                          <a:spcPts val="0"/>
                        </a:spcBef>
                        <a:spcAft>
                          <a:spcPts val="0"/>
                        </a:spcAft>
                        <a:buClr>
                          <a:schemeClr val="dk1"/>
                        </a:buClr>
                        <a:buSzPts val="1800"/>
                        <a:buFont typeface="Calibri"/>
                        <a:buNone/>
                      </a:pPr>
                      <a:r>
                        <a:rPr lang="ru-RU" sz="1800" u="none" cap="none" strike="noStrike"/>
                        <a:t>Ситуационная теория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ru-RU" sz="1800" u="none" cap="none" strike="noStrike"/>
                        <a:t>Лидеры возникают из-за стечения обстоятельств: удачного времени, места и ситуации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r>
              <a:tr h="381000">
                <a:tc>
                  <a:txBody>
                    <a:bodyPr/>
                    <a:lstStyle/>
                    <a:p>
                      <a:pPr indent="0" lvl="0" marL="0" marR="0" rtl="0" algn="l">
                        <a:spcBef>
                          <a:spcPts val="0"/>
                        </a:spcBef>
                        <a:spcAft>
                          <a:spcPts val="0"/>
                        </a:spcAft>
                        <a:buClr>
                          <a:schemeClr val="dk1"/>
                        </a:buClr>
                        <a:buSzPts val="1800"/>
                        <a:buFont typeface="Calibri"/>
                        <a:buNone/>
                      </a:pPr>
                      <a:r>
                        <a:rPr lang="ru-RU" sz="1800" u="none" cap="none" strike="noStrike"/>
                        <a:t>Интегративная теория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ru-RU" sz="1800" u="none" cap="none" strike="noStrike"/>
                        <a:t>Лидерства можно достичь сочетанием качеств личности, происхождения, способа выдвижения, социализации человека и его задач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r>
              <a:tr h="381000">
                <a:tc>
                  <a:txBody>
                    <a:bodyPr/>
                    <a:lstStyle/>
                    <a:p>
                      <a:pPr indent="0" lvl="0" marL="0" marR="0" rtl="0" algn="l">
                        <a:spcBef>
                          <a:spcPts val="0"/>
                        </a:spcBef>
                        <a:spcAft>
                          <a:spcPts val="0"/>
                        </a:spcAft>
                        <a:buClr>
                          <a:schemeClr val="dk1"/>
                        </a:buClr>
                        <a:buSzPts val="1800"/>
                        <a:buFont typeface="Calibri"/>
                        <a:buNone/>
                      </a:pPr>
                      <a:r>
                        <a:rPr lang="ru-RU" sz="1800" u="none" cap="none" strike="noStrike"/>
                        <a:t>Психологическая теория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ru-RU" sz="1800" u="none" cap="none" strike="noStrike"/>
                        <a:t>В основе лидерства лежит стремление к власти. Когда лидер навязывает свою волю другим, он пытается справиться со своими комплексами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r>
              <a:tr h="381000">
                <a:tc>
                  <a:txBody>
                    <a:bodyPr/>
                    <a:lstStyle/>
                    <a:p>
                      <a:pPr indent="0" lvl="0" marL="0" marR="0" rtl="0" algn="l">
                        <a:spcBef>
                          <a:spcPts val="0"/>
                        </a:spcBef>
                        <a:spcAft>
                          <a:spcPts val="0"/>
                        </a:spcAft>
                        <a:buClr>
                          <a:schemeClr val="dk1"/>
                        </a:buClr>
                        <a:buSzPts val="1800"/>
                        <a:buFont typeface="Calibri"/>
                        <a:buNone/>
                      </a:pPr>
                      <a:r>
                        <a:rPr lang="ru-RU" sz="1800" u="none" cap="none" strike="noStrike"/>
                        <a:t>Теория личностных черт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ru-RU" sz="1800" u="none" cap="none" strike="noStrike"/>
                        <a:t>Лидерство возникло благодаря людям с выдающимися качествами: интеллектом, силой воли, ораторскими способностями и т. д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r>
              <a:tr h="381000">
                <a:tc>
                  <a:txBody>
                    <a:bodyPr/>
                    <a:lstStyle/>
                    <a:p>
                      <a:pPr indent="0" lvl="0" marL="0" marR="0" rtl="0" algn="l">
                        <a:spcBef>
                          <a:spcPts val="0"/>
                        </a:spcBef>
                        <a:spcAft>
                          <a:spcPts val="0"/>
                        </a:spcAft>
                        <a:buClr>
                          <a:schemeClr val="dk1"/>
                        </a:buClr>
                        <a:buSzPts val="1800"/>
                        <a:buFont typeface="Calibri"/>
                        <a:buNone/>
                      </a:pPr>
                      <a:r>
                        <a:rPr lang="ru-RU" sz="1800" u="none" cap="none" strike="noStrike"/>
                        <a:t>Теория последователей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ru-RU" sz="1800" u="none" cap="none" strike="noStrike"/>
                        <a:t>Лидером становится тот, кто готов выражать интересы своих последователей </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0"/>
          <p:cNvSpPr txBox="1"/>
          <p:nvPr>
            <p:ph type="title"/>
          </p:nvPr>
        </p:nvSpPr>
        <p:spPr>
          <a:xfrm>
            <a:off x="838200" y="365126"/>
            <a:ext cx="10515600" cy="68861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Мобилизация и расширение групп поддержки </a:t>
            </a:r>
            <a:endParaRPr/>
          </a:p>
        </p:txBody>
      </p:sp>
      <p:sp>
        <p:nvSpPr>
          <p:cNvPr id="431" name="Google Shape;431;p50"/>
          <p:cNvSpPr txBox="1"/>
          <p:nvPr>
            <p:ph idx="1" type="body"/>
          </p:nvPr>
        </p:nvSpPr>
        <p:spPr>
          <a:xfrm>
            <a:off x="670560" y="1280159"/>
            <a:ext cx="10683240" cy="4896803"/>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just">
              <a:lnSpc>
                <a:spcPct val="90000"/>
              </a:lnSpc>
              <a:spcBef>
                <a:spcPts val="0"/>
              </a:spcBef>
              <a:spcAft>
                <a:spcPts val="0"/>
              </a:spcAft>
              <a:buClr>
                <a:schemeClr val="dk1"/>
              </a:buClr>
              <a:buSzPct val="100000"/>
              <a:buChar char="•"/>
            </a:pPr>
            <a:r>
              <a:rPr b="1" lang="ru-RU"/>
              <a:t>Естественные личные группы поддержки</a:t>
            </a:r>
            <a:r>
              <a:rPr lang="ru-RU"/>
              <a:t>. Это члены семьи (дети, супруг, родители, братья и сестры, более дальние родственники), друзья, социальные сети, соседи. </a:t>
            </a:r>
            <a:endParaRPr/>
          </a:p>
          <a:p>
            <a:pPr indent="-228600" lvl="0" marL="228600" rtl="0" algn="just">
              <a:lnSpc>
                <a:spcPct val="90000"/>
              </a:lnSpc>
              <a:spcBef>
                <a:spcPts val="1000"/>
              </a:spcBef>
              <a:spcAft>
                <a:spcPts val="0"/>
              </a:spcAft>
              <a:buClr>
                <a:schemeClr val="dk1"/>
              </a:buClr>
              <a:buSzPct val="100000"/>
              <a:buChar char="•"/>
            </a:pPr>
            <a:r>
              <a:rPr lang="ru-RU"/>
              <a:t>✓ </a:t>
            </a:r>
            <a:r>
              <a:rPr b="1" lang="ru-RU"/>
              <a:t>Профессиональные группы</a:t>
            </a:r>
            <a:r>
              <a:rPr lang="ru-RU"/>
              <a:t>. Профессиональные сообщества (на рабочем месте или профессиональные ассоциации отрасли), благотворительные организации, НПО, женсоветы, гендерные организации, структуры местных общин, студенческие объединения или родительские комитеты. Сюда можно также отнести объединения по идеологическому или религиозному признаку, отражающие ценностные установки и принципы данной женщины. В такие группы могут входить люди, с которыми женщину связывают деловые отношения, а также люди, которых можно рассматривать в качестве потенциальных спонсоров кампании. Наконец, в профессиональную группу поддержки могут войти ее наставники по политическим вопросам, оказывающие ей помощь в выдвижении на выборную должность или в продвижении по партийной лестнице. </a:t>
            </a:r>
            <a:endParaRPr/>
          </a:p>
          <a:p>
            <a:pPr indent="-228600" lvl="0" marL="228600" rtl="0" algn="just">
              <a:lnSpc>
                <a:spcPct val="90000"/>
              </a:lnSpc>
              <a:spcBef>
                <a:spcPts val="1000"/>
              </a:spcBef>
              <a:spcAft>
                <a:spcPts val="0"/>
              </a:spcAft>
              <a:buClr>
                <a:schemeClr val="dk1"/>
              </a:buClr>
              <a:buSzPct val="100000"/>
              <a:buChar char="•"/>
            </a:pPr>
            <a:r>
              <a:rPr lang="ru-RU"/>
              <a:t>✓ </a:t>
            </a:r>
            <a:r>
              <a:rPr b="1" lang="ru-RU"/>
              <a:t>Потенциальные группы поддержки</a:t>
            </a:r>
            <a:r>
              <a:rPr lang="ru-RU"/>
              <a:t>. К ним относятся местные советы, местные органы управления, волонтерские или благотворительные объединения, связанные с партией группы, профессиональные ассоциации, группы средств массовой информации и коммуникации или организации, которые могут помочь ей связаться с потенциальными лицами, готовыми поддержать ее кампанию, гендерные организации.</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ru-RU" sz="4000"/>
              <a:t>Усиление личного потенциала через наставничество</a:t>
            </a:r>
            <a:endParaRPr/>
          </a:p>
        </p:txBody>
      </p:sp>
      <p:sp>
        <p:nvSpPr>
          <p:cNvPr id="437" name="Google Shape;437;p51"/>
          <p:cNvSpPr txBox="1"/>
          <p:nvPr>
            <p:ph idx="1" type="body"/>
          </p:nvPr>
        </p:nvSpPr>
        <p:spPr>
          <a:xfrm>
            <a:off x="838200" y="194754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90000"/>
              </a:lnSpc>
              <a:spcBef>
                <a:spcPts val="0"/>
              </a:spcBef>
              <a:spcAft>
                <a:spcPts val="0"/>
              </a:spcAft>
              <a:buClr>
                <a:schemeClr val="dk1"/>
              </a:buClr>
              <a:buSzPct val="100000"/>
              <a:buChar char="•"/>
            </a:pPr>
            <a:r>
              <a:rPr lang="ru-RU"/>
              <a:t>a) Наставничество с позиции опыта. Коллега с более обширным опытом выступает в качестве персонального консультанта и советчика. </a:t>
            </a:r>
            <a:endParaRPr/>
          </a:p>
          <a:p>
            <a:pPr indent="-228600" lvl="0" marL="228600" rtl="0" algn="just">
              <a:lnSpc>
                <a:spcPct val="90000"/>
              </a:lnSpc>
              <a:spcBef>
                <a:spcPts val="1000"/>
              </a:spcBef>
              <a:spcAft>
                <a:spcPts val="0"/>
              </a:spcAft>
              <a:buClr>
                <a:schemeClr val="dk1"/>
              </a:buClr>
              <a:buSzPct val="100000"/>
              <a:buChar char="•"/>
            </a:pPr>
            <a:r>
              <a:rPr lang="ru-RU"/>
              <a:t>б) Наставничество равных. Обмен опытом между коллегами, равными по уровню знаний и положению в партии. </a:t>
            </a:r>
            <a:endParaRPr/>
          </a:p>
          <a:p>
            <a:pPr indent="-228600" lvl="0" marL="228600" rtl="0" algn="just">
              <a:lnSpc>
                <a:spcPct val="90000"/>
              </a:lnSpc>
              <a:spcBef>
                <a:spcPts val="1000"/>
              </a:spcBef>
              <a:spcAft>
                <a:spcPts val="0"/>
              </a:spcAft>
              <a:buClr>
                <a:schemeClr val="dk1"/>
              </a:buClr>
              <a:buSzPct val="100000"/>
              <a:buChar char="•"/>
            </a:pPr>
            <a:r>
              <a:rPr lang="ru-RU"/>
              <a:t>в) Наставничество между людьми разных поколений. Получение информации от коллег, у которых меньше опыта, но больше знаний о новых идеях, технологиях и политических стратегиях (и наоборот). </a:t>
            </a:r>
            <a:endParaRPr/>
          </a:p>
          <a:p>
            <a:pPr indent="-228600" lvl="0" marL="228600" rtl="0" algn="just">
              <a:lnSpc>
                <a:spcPct val="90000"/>
              </a:lnSpc>
              <a:spcBef>
                <a:spcPts val="1000"/>
              </a:spcBef>
              <a:spcAft>
                <a:spcPts val="0"/>
              </a:spcAft>
              <a:buClr>
                <a:schemeClr val="dk1"/>
              </a:buClr>
              <a:buSzPct val="100000"/>
              <a:buChar char="•"/>
            </a:pPr>
            <a:r>
              <a:rPr lang="ru-RU"/>
              <a:t>г) Наставничество как объединение ресурсов. Выявление и объединение ресурсов (прежде всего знаний и навыков), приносящее взаимную выгоду</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b="1" lang="ru-RU" sz="4000"/>
              <a:t>Усиление групп поддержки и сотрудничества</a:t>
            </a:r>
            <a:endParaRPr/>
          </a:p>
        </p:txBody>
      </p:sp>
      <p:sp>
        <p:nvSpPr>
          <p:cNvPr id="443" name="Google Shape;443;p52"/>
          <p:cNvSpPr txBox="1"/>
          <p:nvPr>
            <p:ph idx="1" type="body"/>
          </p:nvPr>
        </p:nvSpPr>
        <p:spPr>
          <a:xfrm>
            <a:off x="838200" y="1690688"/>
            <a:ext cx="10515600" cy="4503692"/>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2800"/>
              <a:buChar char="•"/>
            </a:pPr>
            <a:r>
              <a:rPr lang="ru-RU"/>
              <a:t>Формирование альянсов и групп солидарности женщин внутри партии – женское крыло, молодежное крыло</a:t>
            </a:r>
            <a:endParaRPr/>
          </a:p>
          <a:p>
            <a:pPr indent="-228600" lvl="0" marL="228600" rtl="0" algn="just">
              <a:lnSpc>
                <a:spcPct val="90000"/>
              </a:lnSpc>
              <a:spcBef>
                <a:spcPts val="1000"/>
              </a:spcBef>
              <a:spcAft>
                <a:spcPts val="0"/>
              </a:spcAft>
              <a:buClr>
                <a:schemeClr val="dk1"/>
              </a:buClr>
              <a:buSzPts val="2800"/>
              <a:buChar char="•"/>
            </a:pPr>
            <a:r>
              <a:rPr lang="ru-RU"/>
              <a:t>Организация межпартийного сотрудничества женщин – (пример Форума женщин-депутатов)</a:t>
            </a:r>
            <a:endParaRPr/>
          </a:p>
          <a:p>
            <a:pPr indent="-228600" lvl="0" marL="228600" rtl="0" algn="just">
              <a:lnSpc>
                <a:spcPct val="90000"/>
              </a:lnSpc>
              <a:spcBef>
                <a:spcPts val="1000"/>
              </a:spcBef>
              <a:spcAft>
                <a:spcPts val="0"/>
              </a:spcAft>
              <a:buClr>
                <a:schemeClr val="dk1"/>
              </a:buClr>
              <a:buSzPts val="2800"/>
              <a:buChar char="•"/>
            </a:pPr>
            <a:r>
              <a:rPr lang="ru-RU"/>
              <a:t>Организация неформальных клубов, альянсов, шерине</a:t>
            </a:r>
            <a:endParaRPr/>
          </a:p>
          <a:p>
            <a:pPr indent="-228600" lvl="0" marL="228600" rtl="0" algn="just">
              <a:lnSpc>
                <a:spcPct val="90000"/>
              </a:lnSpc>
              <a:spcBef>
                <a:spcPts val="1000"/>
              </a:spcBef>
              <a:spcAft>
                <a:spcPts val="0"/>
              </a:spcAft>
              <a:buClr>
                <a:schemeClr val="dk1"/>
              </a:buClr>
              <a:buSzPts val="2800"/>
              <a:buChar char="•"/>
            </a:pPr>
            <a:r>
              <a:rPr lang="ru-RU"/>
              <a:t>Создание групп единомышленников из числа активных сторонников гендерного равенства (женщин и мужчин) внутри парламента</a:t>
            </a:r>
            <a:endParaRPr/>
          </a:p>
          <a:p>
            <a:pPr indent="-228600" lvl="0" marL="228600" rtl="0" algn="just">
              <a:lnSpc>
                <a:spcPct val="90000"/>
              </a:lnSpc>
              <a:spcBef>
                <a:spcPts val="1000"/>
              </a:spcBef>
              <a:spcAft>
                <a:spcPts val="0"/>
              </a:spcAft>
              <a:buClr>
                <a:schemeClr val="dk1"/>
              </a:buClr>
              <a:buSzPts val="2800"/>
              <a:buChar char="•"/>
            </a:pPr>
            <a:r>
              <a:rPr lang="ru-RU"/>
              <a:t>Привлечение мужчин к работе в качестве политических соратников и активных сторонников гендерного равенства</a:t>
            </a:r>
            <a:endParaRPr/>
          </a:p>
          <a:p>
            <a:pPr indent="-228600" lvl="0" marL="228600" rtl="0" algn="just">
              <a:lnSpc>
                <a:spcPct val="90000"/>
              </a:lnSpc>
              <a:spcBef>
                <a:spcPts val="1000"/>
              </a:spcBef>
              <a:spcAft>
                <a:spcPts val="0"/>
              </a:spcAft>
              <a:buClr>
                <a:schemeClr val="dk1"/>
              </a:buClr>
              <a:buSzPts val="2800"/>
              <a:buChar char="•"/>
            </a:pPr>
            <a:r>
              <a:rPr lang="ru-RU"/>
              <a:t>Организуйте обучение, тренинги, лекции</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Выявление медийных ресурсов и способов доступа к ним</a:t>
            </a:r>
            <a:endParaRPr/>
          </a:p>
        </p:txBody>
      </p:sp>
      <p:sp>
        <p:nvSpPr>
          <p:cNvPr id="449" name="Google Shape;449;p53"/>
          <p:cNvSpPr txBox="1"/>
          <p:nvPr>
            <p:ph idx="1" type="body"/>
          </p:nvPr>
        </p:nvSpPr>
        <p:spPr>
          <a:xfrm>
            <a:off x="838200" y="1994263"/>
            <a:ext cx="10515600" cy="4182700"/>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2800"/>
              <a:buChar char="•"/>
            </a:pPr>
            <a:r>
              <a:rPr lang="ru-RU"/>
              <a:t>Список национальных и местных СМИ; </a:t>
            </a:r>
            <a:endParaRPr/>
          </a:p>
          <a:p>
            <a:pPr indent="-228600" lvl="0" marL="228600" rtl="0" algn="just">
              <a:lnSpc>
                <a:spcPct val="90000"/>
              </a:lnSpc>
              <a:spcBef>
                <a:spcPts val="1000"/>
              </a:spcBef>
              <a:spcAft>
                <a:spcPts val="0"/>
              </a:spcAft>
              <a:buClr>
                <a:schemeClr val="dk1"/>
              </a:buClr>
              <a:buSzPts val="2800"/>
              <a:buChar char="•"/>
            </a:pPr>
            <a:r>
              <a:rPr lang="ru-RU"/>
              <a:t>бесплатное время на государственных вещательных каналах, </a:t>
            </a:r>
            <a:endParaRPr/>
          </a:p>
          <a:p>
            <a:pPr indent="-228600" lvl="0" marL="228600" rtl="0" algn="just">
              <a:lnSpc>
                <a:spcPct val="90000"/>
              </a:lnSpc>
              <a:spcBef>
                <a:spcPts val="1000"/>
              </a:spcBef>
              <a:spcAft>
                <a:spcPts val="0"/>
              </a:spcAft>
              <a:buClr>
                <a:schemeClr val="dk1"/>
              </a:buClr>
              <a:buSzPts val="2800"/>
              <a:buChar char="•"/>
            </a:pPr>
            <a:r>
              <a:rPr lang="ru-RU"/>
              <a:t>журналисты, активно освещающие вопросы общественно-политической жизни, возможно гендерно-чувствительные</a:t>
            </a:r>
            <a:endParaRPr/>
          </a:p>
          <a:p>
            <a:pPr indent="-228600" lvl="0" marL="228600" rtl="0" algn="just">
              <a:lnSpc>
                <a:spcPct val="90000"/>
              </a:lnSpc>
              <a:spcBef>
                <a:spcPts val="1000"/>
              </a:spcBef>
              <a:spcAft>
                <a:spcPts val="0"/>
              </a:spcAft>
              <a:buClr>
                <a:schemeClr val="dk1"/>
              </a:buClr>
              <a:buSzPts val="2800"/>
              <a:buChar char="•"/>
            </a:pPr>
            <a:r>
              <a:rPr lang="ru-RU"/>
              <a:t>Блогеры, авторы в соц.сетях имеющие большую подписку</a:t>
            </a:r>
            <a:endParaRPr/>
          </a:p>
          <a:p>
            <a:pPr indent="-228600" lvl="0" marL="228600" rtl="0" algn="just">
              <a:lnSpc>
                <a:spcPct val="90000"/>
              </a:lnSpc>
              <a:spcBef>
                <a:spcPts val="1000"/>
              </a:spcBef>
              <a:spcAft>
                <a:spcPts val="0"/>
              </a:spcAft>
              <a:buClr>
                <a:schemeClr val="dk1"/>
              </a:buClr>
              <a:buSzPts val="2800"/>
              <a:buChar char="•"/>
            </a:pPr>
            <a:r>
              <a:rPr lang="ru-RU"/>
              <a:t>Вотсап группы, одноклассники и др., популярные в Вашем городе, районе</a:t>
            </a:r>
            <a:endParaRPr/>
          </a:p>
          <a:p>
            <a:pPr indent="-228600" lvl="0" marL="228600" rtl="0" algn="just">
              <a:lnSpc>
                <a:spcPct val="90000"/>
              </a:lnSpc>
              <a:spcBef>
                <a:spcPts val="1000"/>
              </a:spcBef>
              <a:spcAft>
                <a:spcPts val="0"/>
              </a:spcAft>
              <a:buClr>
                <a:schemeClr val="dk1"/>
              </a:buClr>
              <a:buSzPts val="2800"/>
              <a:buChar char="•"/>
            </a:pPr>
            <a:r>
              <a:rPr lang="ru-RU"/>
              <a:t>Facebook; • Twitter; • блоги; • веб-сайты социальных сетей; • SMS-функции мобильных устройств.</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ru-RU" sz="3600"/>
              <a:t>Формирование политической идентичности в глазах избирателей: повышение узнаваемости имени кандидата</a:t>
            </a:r>
            <a:endParaRPr/>
          </a:p>
        </p:txBody>
      </p:sp>
      <p:sp>
        <p:nvSpPr>
          <p:cNvPr id="455" name="Google Shape;455;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ru-RU"/>
              <a:t>Почему вы хотите заниматься политикой? </a:t>
            </a:r>
            <a:endParaRPr/>
          </a:p>
          <a:p>
            <a:pPr indent="-228600" lvl="0" marL="228600" rtl="0" algn="l">
              <a:lnSpc>
                <a:spcPct val="90000"/>
              </a:lnSpc>
              <a:spcBef>
                <a:spcPts val="1000"/>
              </a:spcBef>
              <a:spcAft>
                <a:spcPts val="0"/>
              </a:spcAft>
              <a:buClr>
                <a:schemeClr val="dk1"/>
              </a:buClr>
              <a:buSzPct val="100000"/>
              <a:buChar char="•"/>
            </a:pPr>
            <a:r>
              <a:rPr lang="ru-RU"/>
              <a:t> Есть ли у вас база естественных сторонников в местной общине, которые поддерживают вас в силу вашей идентичности, ценностных установок или интересов? </a:t>
            </a:r>
            <a:endParaRPr/>
          </a:p>
          <a:p>
            <a:pPr indent="-228600" lvl="0" marL="228600" rtl="0" algn="l">
              <a:lnSpc>
                <a:spcPct val="90000"/>
              </a:lnSpc>
              <a:spcBef>
                <a:spcPts val="1000"/>
              </a:spcBef>
              <a:spcAft>
                <a:spcPts val="0"/>
              </a:spcAft>
              <a:buClr>
                <a:schemeClr val="dk1"/>
              </a:buClr>
              <a:buSzPct val="100000"/>
              <a:buChar char="•"/>
            </a:pPr>
            <a:r>
              <a:rPr lang="ru-RU"/>
              <a:t>Как вы относитесь к политической позиции свой партии? Поддерживают ли эту позицию члены вашей местной общины? </a:t>
            </a:r>
            <a:endParaRPr/>
          </a:p>
          <a:p>
            <a:pPr indent="-228600" lvl="0" marL="228600" rtl="0" algn="l">
              <a:lnSpc>
                <a:spcPct val="90000"/>
              </a:lnSpc>
              <a:spcBef>
                <a:spcPts val="1000"/>
              </a:spcBef>
              <a:spcAft>
                <a:spcPts val="0"/>
              </a:spcAft>
              <a:buClr>
                <a:schemeClr val="dk1"/>
              </a:buClr>
              <a:buSzPct val="100000"/>
              <a:buChar char="•"/>
            </a:pPr>
            <a:r>
              <a:rPr lang="ru-RU"/>
              <a:t>Каковы самые насущные социально-экономические и политические проблемы, которые волнуют вас и ваших избирателей в настоящий момент? Какие пути для их решения вы предложите? </a:t>
            </a:r>
            <a:endParaRPr/>
          </a:p>
          <a:p>
            <a:pPr indent="-228600" lvl="0" marL="228600" rtl="0" algn="l">
              <a:lnSpc>
                <a:spcPct val="90000"/>
              </a:lnSpc>
              <a:spcBef>
                <a:spcPts val="1000"/>
              </a:spcBef>
              <a:spcAft>
                <a:spcPts val="0"/>
              </a:spcAft>
              <a:buClr>
                <a:schemeClr val="dk1"/>
              </a:buClr>
              <a:buSzPct val="100000"/>
              <a:buChar char="•"/>
            </a:pPr>
            <a:r>
              <a:rPr lang="ru-RU"/>
              <a:t>Каковы ваши позиции по основным политическим или законодательным инициативам, обсуждаемым в настоящий момент или связанным с происходящими реформами? </a:t>
            </a:r>
            <a:endParaRPr/>
          </a:p>
          <a:p>
            <a:pPr indent="-228600" lvl="0" marL="228600" rtl="0" algn="l">
              <a:lnSpc>
                <a:spcPct val="90000"/>
              </a:lnSpc>
              <a:spcBef>
                <a:spcPts val="1000"/>
              </a:spcBef>
              <a:spcAft>
                <a:spcPts val="0"/>
              </a:spcAft>
              <a:buClr>
                <a:schemeClr val="dk1"/>
              </a:buClr>
              <a:buSzPct val="100000"/>
              <a:buChar char="•"/>
            </a:pPr>
            <a:r>
              <a:rPr lang="ru-RU"/>
              <a:t>С каким посланием вы хотите обратиться к избирателям как политик? Как вы собираетесь использовать для этого свою политическую платформу? </a:t>
            </a:r>
            <a:endParaRPr/>
          </a:p>
          <a:p>
            <a:pPr indent="-228600" lvl="0" marL="228600" rtl="0" algn="l">
              <a:lnSpc>
                <a:spcPct val="90000"/>
              </a:lnSpc>
              <a:spcBef>
                <a:spcPts val="1000"/>
              </a:spcBef>
              <a:spcAft>
                <a:spcPts val="0"/>
              </a:spcAft>
              <a:buClr>
                <a:schemeClr val="dk1"/>
              </a:buClr>
              <a:buSzPct val="100000"/>
              <a:buChar char="•"/>
            </a:pPr>
            <a:r>
              <a:rPr lang="ru-RU"/>
              <a:t>Каков уровень вашей личной репутации в вашей местной общине?</a:t>
            </a:r>
            <a:endParaRPr/>
          </a:p>
          <a:p>
            <a:pPr indent="-228600" lvl="0" marL="228600" rtl="0" algn="l">
              <a:lnSpc>
                <a:spcPct val="90000"/>
              </a:lnSpc>
              <a:spcBef>
                <a:spcPts val="1000"/>
              </a:spcBef>
              <a:spcAft>
                <a:spcPts val="0"/>
              </a:spcAft>
              <a:buClr>
                <a:schemeClr val="dk1"/>
              </a:buClr>
              <a:buSzPct val="100000"/>
              <a:buChar char="•"/>
            </a:pPr>
            <a:r>
              <a:rPr lang="ru-RU"/>
              <a:t>Считают ли вас заслуживающим доверие политиком или лидером?186 </a:t>
            </a:r>
            <a:endParaRPr/>
          </a:p>
          <a:p>
            <a:pPr indent="-228600" lvl="0" marL="228600" rtl="0" algn="l">
              <a:lnSpc>
                <a:spcPct val="90000"/>
              </a:lnSpc>
              <a:spcBef>
                <a:spcPts val="1000"/>
              </a:spcBef>
              <a:spcAft>
                <a:spcPts val="0"/>
              </a:spcAft>
              <a:buClr>
                <a:schemeClr val="dk1"/>
              </a:buClr>
              <a:buSzPct val="100000"/>
              <a:buChar char="•"/>
            </a:pPr>
            <a:r>
              <a:rPr lang="ru-RU"/>
              <a:t>Кем вы видите себя через 10 лет?</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  Соблюдение баланса между профессиональной и личной жизнью</a:t>
            </a:r>
            <a:endParaRPr/>
          </a:p>
        </p:txBody>
      </p:sp>
      <p:sp>
        <p:nvSpPr>
          <p:cNvPr id="461" name="Google Shape;461;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2800"/>
              <a:buChar char="•"/>
            </a:pPr>
            <a:r>
              <a:rPr lang="ru-RU"/>
              <a:t>Осознание своей новой роли и открытое обсуждение со своими близкими</a:t>
            </a:r>
            <a:endParaRPr/>
          </a:p>
          <a:p>
            <a:pPr indent="-228600" lvl="0" marL="228600" rtl="0" algn="just">
              <a:lnSpc>
                <a:spcPct val="90000"/>
              </a:lnSpc>
              <a:spcBef>
                <a:spcPts val="1000"/>
              </a:spcBef>
              <a:spcAft>
                <a:spcPts val="0"/>
              </a:spcAft>
              <a:buClr>
                <a:schemeClr val="dk1"/>
              </a:buClr>
              <a:buSzPts val="2800"/>
              <a:buChar char="•"/>
            </a:pPr>
            <a:r>
              <a:rPr lang="ru-RU"/>
              <a:t>Совместное обсуждение рабочих вопросов, вовлечение близки в поддержку</a:t>
            </a:r>
            <a:endParaRPr/>
          </a:p>
          <a:p>
            <a:pPr indent="-228600" lvl="0" marL="228600" rtl="0" algn="just">
              <a:lnSpc>
                <a:spcPct val="90000"/>
              </a:lnSpc>
              <a:spcBef>
                <a:spcPts val="1000"/>
              </a:spcBef>
              <a:spcAft>
                <a:spcPts val="0"/>
              </a:spcAft>
              <a:buClr>
                <a:schemeClr val="dk1"/>
              </a:buClr>
              <a:buSzPts val="2800"/>
              <a:buChar char="•"/>
            </a:pPr>
            <a:r>
              <a:rPr lang="ru-RU"/>
              <a:t>Привлечение авторитетных людей для обсуждения новой роли с семьей</a:t>
            </a:r>
            <a:endParaRPr/>
          </a:p>
          <a:p>
            <a:pPr indent="-228600" lvl="0" marL="228600" rtl="0" algn="just">
              <a:lnSpc>
                <a:spcPct val="90000"/>
              </a:lnSpc>
              <a:spcBef>
                <a:spcPts val="1000"/>
              </a:spcBef>
              <a:spcAft>
                <a:spcPts val="0"/>
              </a:spcAft>
              <a:buClr>
                <a:schemeClr val="dk1"/>
              </a:buClr>
              <a:buSzPts val="2800"/>
              <a:buChar char="•"/>
            </a:pPr>
            <a:r>
              <a:rPr lang="ru-RU"/>
              <a:t>Образ достойной матери, жены – как часть позитивного имиджа</a:t>
            </a:r>
            <a:endParaRPr/>
          </a:p>
          <a:p>
            <a:pPr indent="-228600" lvl="0" marL="228600" rtl="0" algn="just">
              <a:lnSpc>
                <a:spcPct val="90000"/>
              </a:lnSpc>
              <a:spcBef>
                <a:spcPts val="1000"/>
              </a:spcBef>
              <a:spcAft>
                <a:spcPts val="0"/>
              </a:spcAft>
              <a:buClr>
                <a:schemeClr val="dk1"/>
              </a:buClr>
              <a:buSzPts val="2800"/>
              <a:buChar char="•"/>
            </a:pPr>
            <a:r>
              <a:rPr lang="ru-RU"/>
              <a:t>Новая ролевая модель успешного лидера и успешной женщины в семье </a:t>
            </a:r>
            <a:endParaRPr/>
          </a:p>
          <a:p>
            <a:pPr indent="-228600" lvl="0" marL="228600" rtl="0" algn="just">
              <a:lnSpc>
                <a:spcPct val="90000"/>
              </a:lnSpc>
              <a:spcBef>
                <a:spcPts val="1000"/>
              </a:spcBef>
              <a:spcAft>
                <a:spcPts val="0"/>
              </a:spcAft>
              <a:buClr>
                <a:schemeClr val="dk1"/>
              </a:buClr>
              <a:buSzPts val="2800"/>
              <a:buChar char="•"/>
            </a:pPr>
            <a:r>
              <a:rPr lang="ru-RU"/>
              <a:t>Внутренний комфорт и уверенность, эффективность в работе</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Структура публичной речи</a:t>
            </a:r>
            <a:endParaRPr/>
          </a:p>
        </p:txBody>
      </p:sp>
      <p:sp>
        <p:nvSpPr>
          <p:cNvPr id="467" name="Google Shape;467;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ru-RU"/>
              <a:t>привлекли внимание, установили контакт и подвели к основной теме своей речи (вступление);</a:t>
            </a:r>
            <a:endParaRPr/>
          </a:p>
          <a:p>
            <a:pPr indent="-228600" lvl="0" marL="228600" rtl="0" algn="l">
              <a:lnSpc>
                <a:spcPct val="90000"/>
              </a:lnSpc>
              <a:spcBef>
                <a:spcPts val="1000"/>
              </a:spcBef>
              <a:spcAft>
                <a:spcPts val="0"/>
              </a:spcAft>
              <a:buClr>
                <a:schemeClr val="dk1"/>
              </a:buClr>
              <a:buSzPts val="2800"/>
              <a:buChar char="•"/>
            </a:pPr>
            <a:r>
              <a:rPr lang="ru-RU"/>
              <a:t>рассказали суть, привели доводы и раскрыли содержание с выводами (основная часть);</a:t>
            </a:r>
            <a:endParaRPr/>
          </a:p>
          <a:p>
            <a:pPr indent="-228600" lvl="0" marL="228600" rtl="0" algn="l">
              <a:lnSpc>
                <a:spcPct val="90000"/>
              </a:lnSpc>
              <a:spcBef>
                <a:spcPts val="1000"/>
              </a:spcBef>
              <a:spcAft>
                <a:spcPts val="0"/>
              </a:spcAft>
              <a:buClr>
                <a:schemeClr val="dk1"/>
              </a:buClr>
              <a:buSzPts val="2800"/>
              <a:buChar char="•"/>
            </a:pPr>
            <a:r>
              <a:rPr lang="ru-RU"/>
              <a:t>резюмировали сказанное и побудили к действию (заключение)</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Задачи и функции публичной речи</a:t>
            </a:r>
            <a:br>
              <a:rPr b="1" lang="ru-RU"/>
            </a:br>
            <a:endParaRPr/>
          </a:p>
        </p:txBody>
      </p:sp>
      <p:sp>
        <p:nvSpPr>
          <p:cNvPr id="473" name="Google Shape;473;p57"/>
          <p:cNvSpPr txBox="1"/>
          <p:nvPr>
            <p:ph idx="1" type="body"/>
          </p:nvPr>
        </p:nvSpPr>
        <p:spPr>
          <a:xfrm>
            <a:off x="838200" y="1271451"/>
            <a:ext cx="10515600" cy="490551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Clr>
                <a:schemeClr val="dk1"/>
              </a:buClr>
              <a:buSzPct val="100000"/>
              <a:buChar char="•"/>
            </a:pPr>
            <a:r>
              <a:rPr b="1" lang="ru-RU"/>
              <a:t>Удивите аудиторию.</a:t>
            </a:r>
            <a:r>
              <a:rPr lang="ru-RU"/>
              <a:t> Поделитесь любопытным фактом или расскажите короткую историю. Приведите статистические данные, представленные в презентации в виде наглядных схем и графиков. Зрители должны слушать вас, а не отвлекаться на смартфоны. Задача первого этапа — любой ценой привлечь внимание слушателей, иначе остальная часть лекции может пройти впустую.</a:t>
            </a:r>
            <a:endParaRPr/>
          </a:p>
          <a:p>
            <a:pPr indent="-228600" lvl="0" marL="228600" rtl="0" algn="just">
              <a:lnSpc>
                <a:spcPct val="90000"/>
              </a:lnSpc>
              <a:spcBef>
                <a:spcPts val="1000"/>
              </a:spcBef>
              <a:spcAft>
                <a:spcPts val="0"/>
              </a:spcAft>
              <a:buClr>
                <a:schemeClr val="dk1"/>
              </a:buClr>
              <a:buSzPct val="100000"/>
              <a:buChar char="•"/>
            </a:pPr>
            <a:r>
              <a:rPr b="1" lang="ru-RU"/>
              <a:t>Взволнуйте зрителей. </a:t>
            </a:r>
            <a:r>
              <a:rPr lang="ru-RU"/>
              <a:t>Обозначьте основные проблемы, связанные с темой вашего доклада. Приведите конкретные примеры, которые вызовут у слушателей чувства конфликта, волнения и даже страха.</a:t>
            </a:r>
            <a:endParaRPr/>
          </a:p>
          <a:p>
            <a:pPr indent="-228600" lvl="0" marL="228600" rtl="0" algn="just">
              <a:lnSpc>
                <a:spcPct val="90000"/>
              </a:lnSpc>
              <a:spcBef>
                <a:spcPts val="1000"/>
              </a:spcBef>
              <a:spcAft>
                <a:spcPts val="0"/>
              </a:spcAft>
              <a:buClr>
                <a:schemeClr val="dk1"/>
              </a:buClr>
              <a:buSzPct val="100000"/>
              <a:buChar char="•"/>
            </a:pPr>
            <a:r>
              <a:rPr b="1" lang="ru-RU"/>
              <a:t>Предложите эффективное решение проблем</a:t>
            </a:r>
            <a:r>
              <a:rPr lang="ru-RU"/>
              <a:t>, обозначенных в предыдущем пункте. Объясните его простоту и элегантность, назовите цену.</a:t>
            </a:r>
            <a:endParaRPr/>
          </a:p>
          <a:p>
            <a:pPr indent="-228600" lvl="0" marL="228600" rtl="0" algn="just">
              <a:lnSpc>
                <a:spcPct val="90000"/>
              </a:lnSpc>
              <a:spcBef>
                <a:spcPts val="1000"/>
              </a:spcBef>
              <a:spcAft>
                <a:spcPts val="0"/>
              </a:spcAft>
              <a:buClr>
                <a:schemeClr val="dk1"/>
              </a:buClr>
              <a:buSzPct val="100000"/>
              <a:buChar char="•"/>
            </a:pPr>
            <a:r>
              <a:rPr b="1" lang="ru-RU"/>
              <a:t>Призыв зрителей к действию</a:t>
            </a:r>
            <a:r>
              <a:rPr lang="ru-RU"/>
              <a:t> (call-to-action) — главный пункт, в котором вы подводите итоги публичного выступления.</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8"/>
          <p:cNvSpPr txBox="1"/>
          <p:nvPr>
            <p:ph type="title"/>
          </p:nvPr>
        </p:nvSpPr>
        <p:spPr>
          <a:xfrm>
            <a:off x="838200" y="635092"/>
            <a:ext cx="10515600" cy="89761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Преимущества грамотной речи</a:t>
            </a:r>
            <a:br>
              <a:rPr b="1" lang="ru-RU"/>
            </a:br>
            <a:endParaRPr/>
          </a:p>
        </p:txBody>
      </p:sp>
      <p:sp>
        <p:nvSpPr>
          <p:cNvPr id="479" name="Google Shape;479;p58"/>
          <p:cNvSpPr txBox="1"/>
          <p:nvPr>
            <p:ph idx="1" type="body"/>
          </p:nvPr>
        </p:nvSpPr>
        <p:spPr>
          <a:xfrm>
            <a:off x="838200" y="1637211"/>
            <a:ext cx="10515600" cy="453975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ru-RU"/>
              <a:t>Аудитория запомнит вас как хорошего оратора.</a:t>
            </a:r>
            <a:endParaRPr/>
          </a:p>
          <a:p>
            <a:pPr indent="-228600" lvl="0" marL="228600" rtl="0" algn="just">
              <a:lnSpc>
                <a:spcPct val="90000"/>
              </a:lnSpc>
              <a:spcBef>
                <a:spcPts val="1000"/>
              </a:spcBef>
              <a:spcAft>
                <a:spcPts val="0"/>
              </a:spcAft>
              <a:buClr>
                <a:schemeClr val="dk1"/>
              </a:buClr>
              <a:buSzPts val="2800"/>
              <a:buChar char="•"/>
            </a:pPr>
            <a:r>
              <a:rPr lang="ru-RU"/>
              <a:t>Слова приобретут больший вес и значимость. Логичная, последовательная и аргументированная структура речи вызывает доверие.</a:t>
            </a:r>
            <a:endParaRPr/>
          </a:p>
          <a:p>
            <a:pPr indent="-228600" lvl="0" marL="228600" rtl="0" algn="just">
              <a:lnSpc>
                <a:spcPct val="90000"/>
              </a:lnSpc>
              <a:spcBef>
                <a:spcPts val="1000"/>
              </a:spcBef>
              <a:spcAft>
                <a:spcPts val="0"/>
              </a:spcAft>
              <a:buClr>
                <a:schemeClr val="dk1"/>
              </a:buClr>
              <a:buSzPts val="2800"/>
              <a:buChar char="•"/>
            </a:pPr>
            <a:r>
              <a:rPr lang="ru-RU"/>
              <a:t>Зрителям не будет скучно даже при затянувшемся выступлении.</a:t>
            </a:r>
            <a:endParaRPr/>
          </a:p>
          <a:p>
            <a:pPr indent="-228600" lvl="0" marL="228600" rtl="0" algn="just">
              <a:lnSpc>
                <a:spcPct val="90000"/>
              </a:lnSpc>
              <a:spcBef>
                <a:spcPts val="1000"/>
              </a:spcBef>
              <a:spcAft>
                <a:spcPts val="0"/>
              </a:spcAft>
              <a:buClr>
                <a:schemeClr val="dk1"/>
              </a:buClr>
              <a:buSzPts val="2800"/>
              <a:buChar char="•"/>
            </a:pPr>
            <a:r>
              <a:rPr lang="ru-RU"/>
              <a:t>Экономия времени — можно передать больший объем полезной информации за ограниченное время.</a:t>
            </a:r>
            <a:endParaRPr/>
          </a:p>
          <a:p>
            <a:pPr indent="-50800" lvl="0" marL="228600" rtl="0" algn="just">
              <a:lnSpc>
                <a:spcPct val="90000"/>
              </a:lnSpc>
              <a:spcBef>
                <a:spcPts val="1000"/>
              </a:spcBef>
              <a:spcAft>
                <a:spcPts val="0"/>
              </a:spcAft>
              <a:buClr>
                <a:schemeClr val="dk1"/>
              </a:buClr>
              <a:buSzPts val="2800"/>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9"/>
          <p:cNvSpPr txBox="1"/>
          <p:nvPr>
            <p:ph type="title"/>
          </p:nvPr>
        </p:nvSpPr>
        <p:spPr>
          <a:xfrm>
            <a:off x="838200" y="365126"/>
            <a:ext cx="10515600" cy="92374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Основные этапы и методы подготовки к публичному выступлению</a:t>
            </a:r>
            <a:endParaRPr/>
          </a:p>
        </p:txBody>
      </p:sp>
      <p:sp>
        <p:nvSpPr>
          <p:cNvPr id="485" name="Google Shape;485;p59"/>
          <p:cNvSpPr txBox="1"/>
          <p:nvPr>
            <p:ph idx="1" type="body"/>
          </p:nvPr>
        </p:nvSpPr>
        <p:spPr>
          <a:xfrm>
            <a:off x="435429" y="1576250"/>
            <a:ext cx="5584371" cy="478971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chemeClr val="dk1"/>
              </a:buClr>
              <a:buSzPct val="100000"/>
              <a:buNone/>
            </a:pPr>
            <a:r>
              <a:rPr b="1" lang="ru-RU"/>
              <a:t>Стратегическая проработка-</a:t>
            </a:r>
            <a:r>
              <a:rPr lang="ru-RU"/>
              <a:t>это работа над форматом и генеральной линией речи. </a:t>
            </a:r>
            <a:endParaRPr/>
          </a:p>
          <a:p>
            <a:pPr indent="0" lvl="0" marL="0" rtl="0" algn="just">
              <a:lnSpc>
                <a:spcPct val="90000"/>
              </a:lnSpc>
              <a:spcBef>
                <a:spcPts val="1000"/>
              </a:spcBef>
              <a:spcAft>
                <a:spcPts val="0"/>
              </a:spcAft>
              <a:buClr>
                <a:schemeClr val="dk1"/>
              </a:buClr>
              <a:buSzPct val="100000"/>
              <a:buNone/>
            </a:pPr>
            <a:r>
              <a:rPr lang="ru-RU"/>
              <a:t>1. определяемся с тем, какая у нас цель.  «Что вы хотите по итогам от вашего выступления?»</a:t>
            </a:r>
            <a:endParaRPr/>
          </a:p>
          <a:p>
            <a:pPr indent="0" lvl="0" marL="0" rtl="0" algn="just">
              <a:lnSpc>
                <a:spcPct val="90000"/>
              </a:lnSpc>
              <a:spcBef>
                <a:spcPts val="1000"/>
              </a:spcBef>
              <a:spcAft>
                <a:spcPts val="0"/>
              </a:spcAft>
              <a:buClr>
                <a:schemeClr val="dk1"/>
              </a:buClr>
              <a:buSzPct val="100000"/>
              <a:buNone/>
            </a:pPr>
            <a:r>
              <a:rPr lang="ru-RU"/>
              <a:t>2. аудитория: кто эти люди, что им нужно, что для них важно</a:t>
            </a:r>
            <a:endParaRPr/>
          </a:p>
          <a:p>
            <a:pPr indent="0" lvl="0" marL="0" rtl="0" algn="just">
              <a:lnSpc>
                <a:spcPct val="90000"/>
              </a:lnSpc>
              <a:spcBef>
                <a:spcPts val="1000"/>
              </a:spcBef>
              <a:spcAft>
                <a:spcPts val="0"/>
              </a:spcAft>
              <a:buClr>
                <a:schemeClr val="dk1"/>
              </a:buClr>
              <a:buSzPct val="100000"/>
              <a:buNone/>
            </a:pPr>
            <a:r>
              <a:rPr lang="ru-RU"/>
              <a:t>3. какая будет структура речи., о чем говорить, чтобы выступая по данной теме в данной аудитории достичь свою цель</a:t>
            </a:r>
            <a:endParaRPr/>
          </a:p>
        </p:txBody>
      </p:sp>
      <p:sp>
        <p:nvSpPr>
          <p:cNvPr id="486" name="Google Shape;486;p59"/>
          <p:cNvSpPr txBox="1"/>
          <p:nvPr>
            <p:ph idx="2" type="body"/>
          </p:nvPr>
        </p:nvSpPr>
        <p:spPr>
          <a:xfrm>
            <a:off x="6172200" y="1637211"/>
            <a:ext cx="5181600" cy="489421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Clr>
                <a:schemeClr val="dk1"/>
              </a:buClr>
              <a:buSzPct val="100000"/>
              <a:buNone/>
            </a:pPr>
            <a:r>
              <a:rPr b="1" lang="ru-RU"/>
              <a:t>Тактика</a:t>
            </a:r>
            <a:r>
              <a:rPr lang="ru-RU"/>
              <a:t> - это работа над содержанием, наполнение его идеями. </a:t>
            </a:r>
            <a:endParaRPr/>
          </a:p>
          <a:p>
            <a:pPr indent="-514350" lvl="0" marL="514350" rtl="0" algn="just">
              <a:lnSpc>
                <a:spcPct val="90000"/>
              </a:lnSpc>
              <a:spcBef>
                <a:spcPts val="1000"/>
              </a:spcBef>
              <a:spcAft>
                <a:spcPts val="0"/>
              </a:spcAft>
              <a:buClr>
                <a:schemeClr val="dk1"/>
              </a:buClr>
              <a:buSzPct val="100000"/>
              <a:buFont typeface="Arial"/>
              <a:buAutoNum type="arabicPeriod"/>
            </a:pPr>
            <a:r>
              <a:rPr lang="ru-RU"/>
              <a:t>заполнение структуры конкретными фразами нужно записать приходящие на ум идеи, фразы, цитаты, цифры и метафоры</a:t>
            </a:r>
            <a:endParaRPr/>
          </a:p>
          <a:p>
            <a:pPr indent="-514350" lvl="0" marL="514350" rtl="0" algn="just">
              <a:lnSpc>
                <a:spcPct val="90000"/>
              </a:lnSpc>
              <a:spcBef>
                <a:spcPts val="1000"/>
              </a:spcBef>
              <a:spcAft>
                <a:spcPts val="0"/>
              </a:spcAft>
              <a:buClr>
                <a:schemeClr val="dk1"/>
              </a:buClr>
              <a:buSzPct val="100000"/>
              <a:buAutoNum type="arabicPeriod"/>
            </a:pPr>
            <a:r>
              <a:rPr lang="ru-RU"/>
              <a:t>формирование аргументации. сбор данных, фактов, примеров</a:t>
            </a:r>
            <a:endParaRPr/>
          </a:p>
          <a:p>
            <a:pPr indent="0" lvl="0" marL="0" rtl="0" algn="just">
              <a:lnSpc>
                <a:spcPct val="90000"/>
              </a:lnSpc>
              <a:spcBef>
                <a:spcPts val="1000"/>
              </a:spcBef>
              <a:spcAft>
                <a:spcPts val="0"/>
              </a:spcAft>
              <a:buClr>
                <a:schemeClr val="dk1"/>
              </a:buClr>
              <a:buSzPct val="100000"/>
              <a:buNone/>
            </a:pPr>
            <a:r>
              <a:t/>
            </a:r>
            <a:endParaRPr b="1"/>
          </a:p>
          <a:p>
            <a:pPr indent="0" lvl="0" marL="0" rtl="0" algn="just">
              <a:lnSpc>
                <a:spcPct val="90000"/>
              </a:lnSpc>
              <a:spcBef>
                <a:spcPts val="1000"/>
              </a:spcBef>
              <a:spcAft>
                <a:spcPts val="0"/>
              </a:spcAft>
              <a:buClr>
                <a:schemeClr val="dk1"/>
              </a:buClr>
              <a:buSzPct val="100000"/>
              <a:buNone/>
            </a:pPr>
            <a:r>
              <a:rPr b="1" lang="ru-RU"/>
              <a:t>Финализация</a:t>
            </a:r>
            <a:r>
              <a:rPr lang="ru-RU"/>
              <a:t> – повторение, репетиция, яркость, интересные истории</a:t>
            </a:r>
            <a:endParaRPr/>
          </a:p>
          <a:p>
            <a:pPr indent="-349885" lvl="0" marL="51435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777240" y="617220"/>
            <a:ext cx="10515600" cy="37338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Типы лидерства</a:t>
            </a:r>
            <a:endParaRPr/>
          </a:p>
        </p:txBody>
      </p:sp>
      <p:sp>
        <p:nvSpPr>
          <p:cNvPr id="132" name="Google Shape;132;p6"/>
          <p:cNvSpPr txBox="1"/>
          <p:nvPr>
            <p:ph idx="1" type="body"/>
          </p:nvPr>
        </p:nvSpPr>
        <p:spPr>
          <a:xfrm>
            <a:off x="553720" y="1095375"/>
            <a:ext cx="11307445" cy="5436235"/>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just">
              <a:lnSpc>
                <a:spcPct val="90000"/>
              </a:lnSpc>
              <a:spcBef>
                <a:spcPts val="0"/>
              </a:spcBef>
              <a:spcAft>
                <a:spcPts val="0"/>
              </a:spcAft>
              <a:buClr>
                <a:schemeClr val="dk1"/>
              </a:buClr>
              <a:buSzPct val="100000"/>
              <a:buChar char="•"/>
            </a:pPr>
            <a:r>
              <a:rPr lang="ru-RU"/>
              <a:t>М. Вебер: харизматический, традиционный и рационально-законный</a:t>
            </a:r>
            <a:endParaRPr/>
          </a:p>
          <a:p>
            <a:pPr indent="-228600" lvl="0" marL="228600" rtl="0" algn="just">
              <a:lnSpc>
                <a:spcPct val="90000"/>
              </a:lnSpc>
              <a:spcBef>
                <a:spcPts val="1000"/>
              </a:spcBef>
              <a:spcAft>
                <a:spcPts val="0"/>
              </a:spcAft>
              <a:buClr>
                <a:schemeClr val="dk1"/>
              </a:buClr>
              <a:buSzPct val="100000"/>
              <a:buChar char="•"/>
            </a:pPr>
            <a:r>
              <a:rPr lang="ru-RU"/>
              <a:t>Р. Такер: типы лидеров в зависимости от преследуемых целей политической деятельности: консерваторы; реформаторы; революционеры</a:t>
            </a:r>
            <a:endParaRPr/>
          </a:p>
          <a:p>
            <a:pPr indent="-228600" lvl="0" marL="228600" rtl="0" algn="just">
              <a:lnSpc>
                <a:spcPct val="90000"/>
              </a:lnSpc>
              <a:spcBef>
                <a:spcPts val="1000"/>
              </a:spcBef>
              <a:spcAft>
                <a:spcPts val="0"/>
              </a:spcAft>
              <a:buClr>
                <a:schemeClr val="dk1"/>
              </a:buClr>
              <a:buSzPct val="100000"/>
              <a:buChar char="•"/>
            </a:pPr>
            <a:r>
              <a:rPr lang="ru-RU"/>
              <a:t>МакГрегор Бернс: «Компромиссные» лидеры ориентированы на отношения взаимовыгодного обмена со своим окружением, тогда как «преобразующие» лидеры находятся со своими сторонниками в «отношениях взаимного возбуждения и роста, что превращает последователей в лидеров и может превратить лидеров в моральных деятелей»</a:t>
            </a:r>
            <a:endParaRPr/>
          </a:p>
          <a:p>
            <a:pPr indent="-228600" lvl="0" marL="228600" rtl="0" algn="just">
              <a:lnSpc>
                <a:spcPct val="90000"/>
              </a:lnSpc>
              <a:spcBef>
                <a:spcPts val="1000"/>
              </a:spcBef>
              <a:spcAft>
                <a:spcPts val="0"/>
              </a:spcAft>
              <a:buClr>
                <a:schemeClr val="dk1"/>
              </a:buClr>
              <a:buSzPct val="100000"/>
              <a:buChar char="•"/>
            </a:pPr>
            <a:r>
              <a:rPr lang="ru-RU"/>
              <a:t>Лассуэл разработал подтипы политической личности: агитатор, администратор, теоретик</a:t>
            </a:r>
            <a:endParaRPr/>
          </a:p>
          <a:p>
            <a:pPr indent="-228600" lvl="0" marL="228600" rtl="0" algn="just">
              <a:lnSpc>
                <a:spcPct val="90000"/>
              </a:lnSpc>
              <a:spcBef>
                <a:spcPts val="1000"/>
              </a:spcBef>
              <a:spcAft>
                <a:spcPts val="0"/>
              </a:spcAft>
              <a:buClr>
                <a:schemeClr val="dk1"/>
              </a:buClr>
              <a:buSzPct val="100000"/>
              <a:buChar char="•"/>
            </a:pPr>
            <a:r>
              <a:rPr lang="ru-RU"/>
              <a:t>С. Джиббу: идеальный лидер, пользующийся уважением и любимый окружением; лидер-патриарх, по отношению к которому подчиненные испытывают смешанное чувство любви и страха; лидер-тиран, доминирование которого основано преимущественно на страхе</a:t>
            </a:r>
            <a:endParaRPr/>
          </a:p>
          <a:p>
            <a:pPr indent="-228600" lvl="0" marL="228600" rtl="0" algn="just">
              <a:lnSpc>
                <a:spcPct val="90000"/>
              </a:lnSpc>
              <a:spcBef>
                <a:spcPts val="1000"/>
              </a:spcBef>
              <a:spcAft>
                <a:spcPts val="0"/>
              </a:spcAft>
              <a:buClr>
                <a:schemeClr val="dk1"/>
              </a:buClr>
              <a:buSzPct val="100000"/>
              <a:buChar char="•"/>
            </a:pPr>
            <a:r>
              <a:rPr lang="ru-RU"/>
              <a:t>В американской политической психологии  четыре разновидности типов лидерства: «лидер-вождь», «лидер-пожарник», «лидер-коммивояжер», «лидер-марионетка»</a:t>
            </a:r>
            <a:endParaRPr/>
          </a:p>
          <a:p>
            <a:pPr indent="-228600" lvl="0" marL="228600" rtl="0" algn="just">
              <a:lnSpc>
                <a:spcPct val="90000"/>
              </a:lnSpc>
              <a:spcBef>
                <a:spcPts val="1000"/>
              </a:spcBef>
              <a:spcAft>
                <a:spcPts val="0"/>
              </a:spcAft>
              <a:buClr>
                <a:schemeClr val="dk1"/>
              </a:buClr>
              <a:buSzPct val="100000"/>
              <a:buChar char="•"/>
            </a:pPr>
            <a:r>
              <a:rPr lang="ru-RU"/>
              <a:t>«Львы» - консерваторы, используют грубые методы и «лисы» - мастера политических комбинаций, реформаторы</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0"/>
          <p:cNvSpPr txBox="1"/>
          <p:nvPr>
            <p:ph type="title"/>
          </p:nvPr>
        </p:nvSpPr>
        <p:spPr>
          <a:xfrm>
            <a:off x="820783" y="0"/>
            <a:ext cx="10515600" cy="64506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Рекомендации</a:t>
            </a:r>
            <a:endParaRPr/>
          </a:p>
        </p:txBody>
      </p:sp>
      <p:sp>
        <p:nvSpPr>
          <p:cNvPr id="492" name="Google Shape;492;p60"/>
          <p:cNvSpPr txBox="1"/>
          <p:nvPr>
            <p:ph idx="1" type="body"/>
          </p:nvPr>
        </p:nvSpPr>
        <p:spPr>
          <a:xfrm>
            <a:off x="374469" y="748937"/>
            <a:ext cx="11521440" cy="5062902"/>
          </a:xfrm>
          <a:prstGeom prst="rect">
            <a:avLst/>
          </a:prstGeom>
          <a:noFill/>
          <a:ln>
            <a:noFill/>
          </a:ln>
        </p:spPr>
        <p:txBody>
          <a:bodyPr anchorCtr="0" anchor="t" bIns="45700" lIns="91425" spcFirstLastPara="1" rIns="91425" wrap="square" tIns="45700">
            <a:noAutofit/>
          </a:bodyPr>
          <a:lstStyle/>
          <a:p>
            <a:pPr indent="-514350" lvl="0" marL="514350" rtl="0" algn="just">
              <a:lnSpc>
                <a:spcPct val="90000"/>
              </a:lnSpc>
              <a:spcBef>
                <a:spcPts val="0"/>
              </a:spcBef>
              <a:spcAft>
                <a:spcPts val="0"/>
              </a:spcAft>
              <a:buClr>
                <a:schemeClr val="dk1"/>
              </a:buClr>
              <a:buSzPts val="2000"/>
              <a:buAutoNum type="arabicPeriod"/>
            </a:pPr>
            <a:r>
              <a:rPr lang="ru-RU" sz="2000"/>
              <a:t>Проведите самооценку и составьте карту собственных ресурсов, групп поддержки, возможностей</a:t>
            </a:r>
            <a:endParaRPr/>
          </a:p>
          <a:p>
            <a:pPr indent="-514350" lvl="0" marL="514350" rtl="0" algn="just">
              <a:lnSpc>
                <a:spcPct val="90000"/>
              </a:lnSpc>
              <a:spcBef>
                <a:spcPts val="1000"/>
              </a:spcBef>
              <a:spcAft>
                <a:spcPts val="0"/>
              </a:spcAft>
              <a:buClr>
                <a:schemeClr val="dk1"/>
              </a:buClr>
              <a:buSzPts val="2000"/>
              <a:buAutoNum type="arabicPeriod"/>
            </a:pPr>
            <a:r>
              <a:rPr lang="ru-RU" sz="2000"/>
              <a:t>Определите перечень слабых зон и необходимости развивать навыки, знания в той или иной сферах</a:t>
            </a:r>
            <a:endParaRPr/>
          </a:p>
          <a:p>
            <a:pPr indent="-514350" lvl="0" marL="514350" rtl="0" algn="just">
              <a:lnSpc>
                <a:spcPct val="90000"/>
              </a:lnSpc>
              <a:spcBef>
                <a:spcPts val="1000"/>
              </a:spcBef>
              <a:spcAft>
                <a:spcPts val="0"/>
              </a:spcAft>
              <a:buClr>
                <a:schemeClr val="dk1"/>
              </a:buClr>
              <a:buSzPts val="2000"/>
              <a:buAutoNum type="arabicPeriod"/>
            </a:pPr>
            <a:r>
              <a:rPr lang="ru-RU" sz="2000"/>
              <a:t>Разработайте план личностного роста с включением конкретных планов по обучению новым знаниям и навыкам (когда, где, стоимость) </a:t>
            </a:r>
            <a:endParaRPr/>
          </a:p>
          <a:p>
            <a:pPr indent="-514350" lvl="0" marL="514350" rtl="0" algn="just">
              <a:lnSpc>
                <a:spcPct val="90000"/>
              </a:lnSpc>
              <a:spcBef>
                <a:spcPts val="1000"/>
              </a:spcBef>
              <a:spcAft>
                <a:spcPts val="0"/>
              </a:spcAft>
              <a:buClr>
                <a:schemeClr val="dk1"/>
              </a:buClr>
              <a:buSzPts val="2000"/>
              <a:buAutoNum type="arabicPeriod"/>
            </a:pPr>
            <a:r>
              <a:rPr lang="ru-RU" sz="2000"/>
              <a:t>Составьте план личных тем для выступлений и тренируйтесь для публичных выступлений</a:t>
            </a:r>
            <a:endParaRPr/>
          </a:p>
          <a:p>
            <a:pPr indent="-514350" lvl="0" marL="514350" rtl="0" algn="just">
              <a:lnSpc>
                <a:spcPct val="90000"/>
              </a:lnSpc>
              <a:spcBef>
                <a:spcPts val="1000"/>
              </a:spcBef>
              <a:spcAft>
                <a:spcPts val="0"/>
              </a:spcAft>
              <a:buClr>
                <a:schemeClr val="dk1"/>
              </a:buClr>
              <a:buSzPts val="2000"/>
              <a:buAutoNum type="arabicPeriod"/>
            </a:pPr>
            <a:r>
              <a:rPr lang="ru-RU" sz="2000"/>
              <a:t>Составьте перечень СМИ и соц. сетей для активного участия</a:t>
            </a:r>
            <a:endParaRPr/>
          </a:p>
          <a:p>
            <a:pPr indent="-514350" lvl="0" marL="514350" rtl="0" algn="just">
              <a:lnSpc>
                <a:spcPct val="90000"/>
              </a:lnSpc>
              <a:spcBef>
                <a:spcPts val="1000"/>
              </a:spcBef>
              <a:spcAft>
                <a:spcPts val="0"/>
              </a:spcAft>
              <a:buClr>
                <a:schemeClr val="dk1"/>
              </a:buClr>
              <a:buSzPts val="2000"/>
              <a:buAutoNum type="arabicPeriod"/>
            </a:pPr>
            <a:r>
              <a:rPr lang="ru-RU" sz="2000"/>
              <a:t>Готовьте тексты постов и статей для СМИ и соц. сетей</a:t>
            </a:r>
            <a:endParaRPr/>
          </a:p>
          <a:p>
            <a:pPr indent="-514350" lvl="0" marL="514350" rtl="0" algn="just">
              <a:lnSpc>
                <a:spcPct val="90000"/>
              </a:lnSpc>
              <a:spcBef>
                <a:spcPts val="1000"/>
              </a:spcBef>
              <a:spcAft>
                <a:spcPts val="0"/>
              </a:spcAft>
              <a:buClr>
                <a:schemeClr val="dk1"/>
              </a:buClr>
              <a:buSzPts val="2000"/>
              <a:buAutoNum type="arabicPeriod"/>
            </a:pPr>
            <a:r>
              <a:rPr lang="ru-RU" sz="2000"/>
              <a:t>Работайте над психологическим состоянием, гармонией</a:t>
            </a:r>
            <a:endParaRPr/>
          </a:p>
          <a:p>
            <a:pPr indent="-514350" lvl="0" marL="514350" rtl="0" algn="just">
              <a:lnSpc>
                <a:spcPct val="90000"/>
              </a:lnSpc>
              <a:spcBef>
                <a:spcPts val="1000"/>
              </a:spcBef>
              <a:spcAft>
                <a:spcPts val="0"/>
              </a:spcAft>
              <a:buClr>
                <a:schemeClr val="dk1"/>
              </a:buClr>
              <a:buSzPts val="2000"/>
              <a:buAutoNum type="arabicPeriod"/>
            </a:pPr>
            <a:r>
              <a:rPr lang="ru-RU" sz="2000"/>
              <a:t>Обсуждайте вопросы с близкими, заручитесь их поддержкой, найдите авторитетных наставников и поддержку</a:t>
            </a:r>
            <a:endParaRPr/>
          </a:p>
          <a:p>
            <a:pPr indent="-514350" lvl="0" marL="514350" rtl="0" algn="just">
              <a:lnSpc>
                <a:spcPct val="90000"/>
              </a:lnSpc>
              <a:spcBef>
                <a:spcPts val="1000"/>
              </a:spcBef>
              <a:spcAft>
                <a:spcPts val="0"/>
              </a:spcAft>
              <a:buClr>
                <a:schemeClr val="dk1"/>
              </a:buClr>
              <a:buSzPts val="2000"/>
              <a:buAutoNum type="arabicPeriod"/>
            </a:pPr>
            <a:r>
              <a:rPr lang="ru-RU" sz="2000"/>
              <a:t>Сами станьте наставниками, тренерами, ролевыми моделями</a:t>
            </a:r>
            <a:endParaRPr/>
          </a:p>
          <a:p>
            <a:pPr indent="0" lvl="0" marL="0" rtl="0" algn="ctr">
              <a:lnSpc>
                <a:spcPct val="90000"/>
              </a:lnSpc>
              <a:spcBef>
                <a:spcPts val="1000"/>
              </a:spcBef>
              <a:spcAft>
                <a:spcPts val="0"/>
              </a:spcAft>
              <a:buClr>
                <a:schemeClr val="dk1"/>
              </a:buClr>
              <a:buSzPts val="2000"/>
              <a:buNone/>
            </a:pPr>
            <a:r>
              <a:rPr b="1" lang="ru-RU" sz="2000"/>
              <a:t>Не отказывайтесь от политической карьеры из-за проигрыша на выборах или утраты депутатского кресла, из-за непонимания и давления со стороны</a:t>
            </a:r>
            <a:endParaRPr/>
          </a:p>
          <a:p>
            <a:pPr indent="0" lvl="0" marL="0" rtl="0" algn="ctr">
              <a:lnSpc>
                <a:spcPct val="90000"/>
              </a:lnSpc>
              <a:spcBef>
                <a:spcPts val="1000"/>
              </a:spcBef>
              <a:spcAft>
                <a:spcPts val="0"/>
              </a:spcAft>
              <a:buClr>
                <a:schemeClr val="dk1"/>
              </a:buClr>
              <a:buSzPts val="2000"/>
              <a:buNone/>
            </a:pPr>
            <a:r>
              <a:rPr b="1" lang="ru-RU" sz="2000"/>
              <a:t>Привлечение других женщин в политику, объединяйте сторонников и единомышленников в группы сообщества</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1"/>
          <p:cNvSpPr txBox="1"/>
          <p:nvPr>
            <p:ph type="title"/>
          </p:nvPr>
        </p:nvSpPr>
        <p:spPr>
          <a:xfrm>
            <a:off x="838200" y="365126"/>
            <a:ext cx="10515600" cy="101953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Цифровизация и Кыргызстан</a:t>
            </a:r>
            <a:endParaRPr/>
          </a:p>
        </p:txBody>
      </p:sp>
      <p:sp>
        <p:nvSpPr>
          <p:cNvPr id="498" name="Google Shape;498;p61"/>
          <p:cNvSpPr txBox="1"/>
          <p:nvPr>
            <p:ph idx="1" type="body"/>
          </p:nvPr>
        </p:nvSpPr>
        <p:spPr>
          <a:xfrm>
            <a:off x="838200" y="1201783"/>
            <a:ext cx="10515600" cy="497518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ru-RU"/>
              <a:t>На 2020 год </a:t>
            </a:r>
            <a:r>
              <a:rPr b="1" lang="ru-RU"/>
              <a:t>99%</a:t>
            </a:r>
            <a:r>
              <a:rPr lang="ru-RU"/>
              <a:t> кыргызстанцев охвачены мобильными сетями, из которых </a:t>
            </a:r>
            <a:r>
              <a:rPr b="1" lang="ru-RU"/>
              <a:t>70% </a:t>
            </a:r>
            <a:r>
              <a:rPr lang="ru-RU"/>
              <a:t>имеют доступ к высококачественному </a:t>
            </a:r>
            <a:r>
              <a:rPr b="1" lang="ru-RU"/>
              <a:t>4G Интернету</a:t>
            </a:r>
            <a:r>
              <a:rPr lang="ru-RU"/>
              <a:t>.</a:t>
            </a:r>
            <a:endParaRPr/>
          </a:p>
          <a:p>
            <a:pPr indent="-228600" lvl="0" marL="228600" rtl="0" algn="l">
              <a:lnSpc>
                <a:spcPct val="90000"/>
              </a:lnSpc>
              <a:spcBef>
                <a:spcPts val="1000"/>
              </a:spcBef>
              <a:spcAft>
                <a:spcPts val="0"/>
              </a:spcAft>
              <a:buClr>
                <a:schemeClr val="dk1"/>
              </a:buClr>
              <a:buSzPts val="2800"/>
              <a:buChar char="•"/>
            </a:pPr>
            <a:r>
              <a:rPr b="1" lang="ru-RU"/>
              <a:t>Около 63%</a:t>
            </a:r>
            <a:r>
              <a:rPr lang="ru-RU"/>
              <a:t> населения Кыргызстана в возрасте от 15 лет и старше пользуются Интернетом. При этом, самыми активными пользователями Интернета является молодежь в возрасте от 15-28 лет.</a:t>
            </a:r>
            <a:endParaRPr/>
          </a:p>
          <a:p>
            <a:pPr indent="-228600" lvl="0" marL="228600" rtl="0" algn="l">
              <a:lnSpc>
                <a:spcPct val="90000"/>
              </a:lnSpc>
              <a:spcBef>
                <a:spcPts val="1000"/>
              </a:spcBef>
              <a:spcAft>
                <a:spcPts val="0"/>
              </a:spcAft>
              <a:buClr>
                <a:schemeClr val="dk1"/>
              </a:buClr>
              <a:buSzPts val="2800"/>
              <a:buChar char="•"/>
            </a:pPr>
            <a:r>
              <a:rPr lang="ru-RU"/>
              <a:t>По данным исследовательской компании M-Вектор, наиболее потребляемыми жанрами в Кыргызстане являются короткие новостные заметки, 87% опрошенных  отметили  этот жанр, лонгридам отдают предпочтение 61%,  за  видеорепортаж  проголосовали 58% респондентов.</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2"/>
          <p:cNvSpPr txBox="1"/>
          <p:nvPr>
            <p:ph type="title"/>
          </p:nvPr>
        </p:nvSpPr>
        <p:spPr>
          <a:xfrm>
            <a:off x="2168328" y="77036"/>
            <a:ext cx="6599602" cy="7222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ru-RU"/>
              <a:t>Какими из нижеперечисленных источников Вы пользуетесь для получения политической информации? </a:t>
            </a:r>
            <a:endParaRPr b="1"/>
          </a:p>
        </p:txBody>
      </p:sp>
      <p:sp>
        <p:nvSpPr>
          <p:cNvPr id="505" name="Google Shape;505;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506" name="Google Shape;506;p62"/>
          <p:cNvGraphicFramePr/>
          <p:nvPr/>
        </p:nvGraphicFramePr>
        <p:xfrm>
          <a:off x="1915886" y="1307537"/>
          <a:ext cx="8499566" cy="5152338"/>
        </p:xfrm>
        <a:graphic>
          <a:graphicData uri="http://schemas.openxmlformats.org/drawingml/2006/chart">
            <c:chart r:id="rId3"/>
          </a:graphicData>
        </a:graphic>
      </p:graphicFrame>
      <p:sp>
        <p:nvSpPr>
          <p:cNvPr id="507" name="Google Shape;507;p62"/>
          <p:cNvSpPr txBox="1"/>
          <p:nvPr/>
        </p:nvSpPr>
        <p:spPr>
          <a:xfrm>
            <a:off x="-1057275" y="611505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8" name="Google Shape;508;p62"/>
          <p:cNvSpPr txBox="1"/>
          <p:nvPr>
            <p:ph idx="1" type="body"/>
          </p:nvPr>
        </p:nvSpPr>
        <p:spPr>
          <a:xfrm>
            <a:off x="1036325" y="864880"/>
            <a:ext cx="10317480" cy="4746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None/>
            </a:pPr>
            <a:r>
              <a:rPr lang="ru-RU"/>
              <a:t>(Возможно несколько вариантов ответа)</a:t>
            </a:r>
            <a:endParaRPr/>
          </a:p>
        </p:txBody>
      </p:sp>
      <p:sp>
        <p:nvSpPr>
          <p:cNvPr id="509" name="Google Shape;509;p62"/>
          <p:cNvSpPr/>
          <p:nvPr/>
        </p:nvSpPr>
        <p:spPr>
          <a:xfrm rot="10800000">
            <a:off x="8635014" y="11429"/>
            <a:ext cx="2057400" cy="853450"/>
          </a:xfrm>
          <a:prstGeom prst="flowChartManualInput">
            <a:avLst/>
          </a:prstGeom>
          <a:solidFill>
            <a:srgbClr val="E1E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62"/>
          <p:cNvSpPr txBox="1"/>
          <p:nvPr/>
        </p:nvSpPr>
        <p:spPr>
          <a:xfrm>
            <a:off x="8635014" y="131215"/>
            <a:ext cx="1902780" cy="488315"/>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Trebuchet MS"/>
              <a:buNone/>
            </a:pPr>
            <a:r>
              <a:rPr b="1" lang="ru-RU" sz="1400">
                <a:solidFill>
                  <a:schemeClr val="lt1"/>
                </a:solidFill>
                <a:latin typeface="Trebuchet MS"/>
                <a:ea typeface="Trebuchet MS"/>
                <a:cs typeface="Trebuchet MS"/>
                <a:sym typeface="Trebuchet MS"/>
              </a:rPr>
              <a:t>СМИ</a:t>
            </a:r>
            <a:endParaRPr b="1" sz="1400">
              <a:solidFill>
                <a:schemeClr val="lt1"/>
              </a:solidFill>
              <a:latin typeface="Trebuchet MS"/>
              <a:ea typeface="Trebuchet MS"/>
              <a:cs typeface="Trebuchet MS"/>
              <a:sym typeface="Trebuchet MS"/>
            </a:endParaRPr>
          </a:p>
          <a:p>
            <a:pPr indent="0" lvl="0" marL="0" marR="0" rtl="0" algn="ctr">
              <a:lnSpc>
                <a:spcPct val="90000"/>
              </a:lnSpc>
              <a:spcBef>
                <a:spcPts val="0"/>
              </a:spcBef>
              <a:spcAft>
                <a:spcPts val="0"/>
              </a:spcAft>
              <a:buClr>
                <a:schemeClr val="lt1"/>
              </a:buClr>
              <a:buSzPts val="1400"/>
              <a:buFont typeface="Trebuchet MS"/>
              <a:buNone/>
            </a:pPr>
            <a:r>
              <a:rPr b="1" lang="ru-RU" sz="1400">
                <a:solidFill>
                  <a:schemeClr val="lt1"/>
                </a:solidFill>
                <a:latin typeface="Trebuchet MS"/>
                <a:ea typeface="Trebuchet MS"/>
                <a:cs typeface="Trebuchet MS"/>
                <a:sym typeface="Trebuchet MS"/>
              </a:rPr>
              <a:t>2/3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3"/>
          <p:cNvSpPr txBox="1"/>
          <p:nvPr>
            <p:ph type="title"/>
          </p:nvPr>
        </p:nvSpPr>
        <p:spPr>
          <a:xfrm>
            <a:off x="838200" y="365125"/>
            <a:ext cx="10515600" cy="10108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Политики и цифровизация</a:t>
            </a:r>
            <a:endParaRPr/>
          </a:p>
        </p:txBody>
      </p:sp>
      <p:sp>
        <p:nvSpPr>
          <p:cNvPr id="516" name="Google Shape;516;p63"/>
          <p:cNvSpPr txBox="1"/>
          <p:nvPr>
            <p:ph idx="1" type="body"/>
          </p:nvPr>
        </p:nvSpPr>
        <p:spPr>
          <a:xfrm>
            <a:off x="681445" y="1480456"/>
            <a:ext cx="11040292" cy="5190309"/>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l">
              <a:lnSpc>
                <a:spcPct val="90000"/>
              </a:lnSpc>
              <a:spcBef>
                <a:spcPts val="0"/>
              </a:spcBef>
              <a:spcAft>
                <a:spcPts val="0"/>
              </a:spcAft>
              <a:buClr>
                <a:schemeClr val="dk1"/>
              </a:buClr>
              <a:buSzPct val="100000"/>
              <a:buChar char="•"/>
            </a:pPr>
            <a:r>
              <a:rPr lang="ru-RU" sz="4000"/>
              <a:t>На 2020 год: Как отмечалась выше, </a:t>
            </a:r>
            <a:r>
              <a:rPr b="1" lang="ru-RU" sz="4000"/>
              <a:t>Садыр Жапаров </a:t>
            </a:r>
            <a:r>
              <a:rPr lang="ru-RU" sz="4000"/>
              <a:t> возглавляет список политиков, имеющих самое большое число подписчиков и сторонников в «Фейсбуке», «Одноклассниках».</a:t>
            </a:r>
            <a:endParaRPr/>
          </a:p>
          <a:p>
            <a:pPr indent="-228600" lvl="0" marL="228600" rtl="0" algn="l">
              <a:lnSpc>
                <a:spcPct val="90000"/>
              </a:lnSpc>
              <a:spcBef>
                <a:spcPts val="1000"/>
              </a:spcBef>
              <a:spcAft>
                <a:spcPts val="0"/>
              </a:spcAft>
              <a:buClr>
                <a:schemeClr val="dk1"/>
              </a:buClr>
              <a:buSzPct val="100000"/>
              <a:buChar char="•"/>
            </a:pPr>
            <a:r>
              <a:rPr lang="ru-RU" sz="4000"/>
              <a:t>В «Фейсбуке» на группу «Садыр Жапаров» подписаны более 112 тысяч человек. На официальную страницу политика подписаны 2,2 тысячи пользователей. В социальной сети «Одноклассники» на него подписаны не меньше 40 тысяч человек.</a:t>
            </a:r>
            <a:endParaRPr/>
          </a:p>
          <a:p>
            <a:pPr indent="-228600" lvl="0" marL="228600" rtl="0" algn="l">
              <a:lnSpc>
                <a:spcPct val="90000"/>
              </a:lnSpc>
              <a:spcBef>
                <a:spcPts val="1000"/>
              </a:spcBef>
              <a:spcAft>
                <a:spcPts val="0"/>
              </a:spcAft>
              <a:buClr>
                <a:schemeClr val="dk1"/>
              </a:buClr>
              <a:buSzPct val="100000"/>
              <a:buChar char="•"/>
            </a:pPr>
            <a:r>
              <a:rPr lang="ru-RU" sz="4000"/>
              <a:t>В «Инстаграм» можно найти не менее 45 аккаунтов, созданных от имени Садыра Жапарова или зарегистрированных на имена его сторонников. На этих страницах зарегистрировано от 10 до 70 тысяч пользователей.</a:t>
            </a:r>
            <a:endParaRPr/>
          </a:p>
          <a:p>
            <a:pPr indent="0" lvl="0" marL="0" rtl="0" algn="l">
              <a:lnSpc>
                <a:spcPct val="90000"/>
              </a:lnSpc>
              <a:spcBef>
                <a:spcPts val="1000"/>
              </a:spcBef>
              <a:spcAft>
                <a:spcPts val="0"/>
              </a:spcAft>
              <a:buClr>
                <a:schemeClr val="dk1"/>
              </a:buClr>
              <a:buSzPct val="100000"/>
              <a:buNone/>
            </a:pPr>
            <a:r>
              <a:rPr lang="ru-RU" sz="4000"/>
              <a:t>Из интервью: «Садыр Жапаров рассказал, как сделал революцию из тюрьмы - VESTI.KG - Новости Кыргызстана»</a:t>
            </a:r>
            <a:endParaRPr/>
          </a:p>
          <a:p>
            <a:pPr indent="-228600" lvl="0" marL="228600" rtl="0" algn="l">
              <a:lnSpc>
                <a:spcPct val="90000"/>
              </a:lnSpc>
              <a:spcBef>
                <a:spcPts val="1000"/>
              </a:spcBef>
              <a:spcAft>
                <a:spcPts val="0"/>
              </a:spcAft>
              <a:buClr>
                <a:schemeClr val="dk1"/>
              </a:buClr>
              <a:buSzPct val="100000"/>
              <a:buChar char="•"/>
            </a:pPr>
            <a:r>
              <a:rPr lang="ru-RU" sz="4000"/>
              <a:t>— Я, Камчибек Ташиев, Талант Мамытов (первый сейчас возглавляет Госкомитет национальной безопасности, а второй стал и. о. президента после отставки Сооронбая Жээнбекова.— “Ъ”). Нас в 2012 году из-за Кумтора закрыли (Садыр Жапаров с единомышленниками тогда требовал национализировать золоторудное месторождение Кумтор, разрабатываемое канадской Centerra Gold Inc.— “Ъ”). В 2017 году меня второй раз закрыли, чтобы я, во-первых, не смог участвовать в президентских выборах, а во-вторых, не поднимал тему Кумтора. Но я просто так не сидел в тюрьме, а через соцсети работал с народом.</a:t>
            </a:r>
            <a:endParaRPr/>
          </a:p>
          <a:p>
            <a:pPr indent="-228600" lvl="0" marL="228600" rtl="0" algn="l">
              <a:lnSpc>
                <a:spcPct val="90000"/>
              </a:lnSpc>
              <a:spcBef>
                <a:spcPts val="1000"/>
              </a:spcBef>
              <a:spcAft>
                <a:spcPts val="0"/>
              </a:spcAft>
              <a:buClr>
                <a:schemeClr val="dk1"/>
              </a:buClr>
              <a:buSzPct val="100000"/>
              <a:buChar char="•"/>
            </a:pPr>
            <a:r>
              <a:rPr b="1" lang="ru-RU" sz="4000"/>
              <a:t>— Это можно было делать в тюрьме?</a:t>
            </a:r>
            <a:endParaRPr sz="4000"/>
          </a:p>
          <a:p>
            <a:pPr indent="-228600" lvl="0" marL="228600" rtl="0" algn="l">
              <a:lnSpc>
                <a:spcPct val="90000"/>
              </a:lnSpc>
              <a:spcBef>
                <a:spcPts val="1000"/>
              </a:spcBef>
              <a:spcAft>
                <a:spcPts val="0"/>
              </a:spcAft>
              <a:buClr>
                <a:schemeClr val="dk1"/>
              </a:buClr>
              <a:buSzPct val="100000"/>
              <a:buChar char="•"/>
            </a:pPr>
            <a:r>
              <a:rPr lang="ru-RU" sz="4000"/>
              <a:t>— По закону нельзя, но мы нашли выход. Три с половиной года я напрямую связывался с простым народом.</a:t>
            </a:r>
            <a:br>
              <a:rPr lang="ru-RU" sz="4000"/>
            </a:br>
            <a:endParaRPr sz="4000"/>
          </a:p>
          <a:p>
            <a:pPr indent="-228600" lvl="0" marL="228600" rtl="0" algn="l">
              <a:lnSpc>
                <a:spcPct val="90000"/>
              </a:lnSpc>
              <a:spcBef>
                <a:spcPts val="1000"/>
              </a:spcBef>
              <a:spcAft>
                <a:spcPts val="0"/>
              </a:spcAft>
              <a:buClr>
                <a:schemeClr val="dk1"/>
              </a:buClr>
              <a:buSzPct val="100000"/>
              <a:buChar char="•"/>
            </a:pPr>
            <a:r>
              <a:rPr i="1" lang="ru-RU" sz="4000"/>
              <a:t>Создавал группы в «Одноклассниках», в Facebook, в Instagram. Я собрал контакты людей в WhatsApp и создал там более 50 групп — одна группа вмещает 256 контактов. Через эти группы я распространял информацию про Кумтор, про мою работу. Так я за три с половиной года до всего народа дошел.</a:t>
            </a:r>
            <a:br>
              <a:rPr i="1" lang="ru-RU" sz="4000"/>
            </a:br>
            <a:br>
              <a:rPr lang="ru-RU" sz="4000"/>
            </a:br>
            <a:r>
              <a:rPr lang="ru-RU" sz="4000"/>
              <a:t>В тюрьме ты 24 часа в сутки свободный человек: свободное время есть. Вот таким образом я сделал революцию из тюрьмы.</a:t>
            </a:r>
            <a:br>
              <a:rPr lang="ru-RU"/>
            </a:b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4"/>
          <p:cNvSpPr txBox="1"/>
          <p:nvPr>
            <p:ph type="title"/>
          </p:nvPr>
        </p:nvSpPr>
        <p:spPr>
          <a:xfrm>
            <a:off x="838200" y="365125"/>
            <a:ext cx="10515600" cy="69723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Политики и цифровизация</a:t>
            </a:r>
            <a:endParaRPr/>
          </a:p>
        </p:txBody>
      </p:sp>
      <p:sp>
        <p:nvSpPr>
          <p:cNvPr id="522" name="Google Shape;522;p64"/>
          <p:cNvSpPr txBox="1"/>
          <p:nvPr>
            <p:ph idx="1" type="body"/>
          </p:nvPr>
        </p:nvSpPr>
        <p:spPr>
          <a:xfrm>
            <a:off x="614680" y="1419225"/>
            <a:ext cx="10981690" cy="4848225"/>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Clr>
                <a:schemeClr val="dk1"/>
              </a:buClr>
              <a:buSzPct val="100000"/>
              <a:buChar char="•"/>
            </a:pPr>
            <a:r>
              <a:rPr b="1" lang="ru-RU"/>
              <a:t>Адахан Мадумаров, </a:t>
            </a:r>
            <a:r>
              <a:rPr lang="ru-RU"/>
              <a:t>лидер партии Бутун Кыргызстан, действующий депутат. Имеет один из самых больших охватов в соц сетях.</a:t>
            </a:r>
            <a:endParaRPr/>
          </a:p>
          <a:p>
            <a:pPr indent="-228600" lvl="0" marL="228600" rtl="0" algn="just">
              <a:lnSpc>
                <a:spcPct val="90000"/>
              </a:lnSpc>
              <a:spcBef>
                <a:spcPts val="1000"/>
              </a:spcBef>
              <a:spcAft>
                <a:spcPts val="0"/>
              </a:spcAft>
              <a:buClr>
                <a:schemeClr val="dk1"/>
              </a:buClr>
              <a:buSzPct val="100000"/>
              <a:buChar char="•"/>
            </a:pPr>
            <a:r>
              <a:rPr lang="ru-RU"/>
              <a:t>Бывший работник прокуратуры, представитель партии «Чон казат» </a:t>
            </a:r>
            <a:r>
              <a:rPr b="1" lang="ru-RU"/>
              <a:t>Сыймык Жапыкеев</a:t>
            </a:r>
            <a:r>
              <a:rPr lang="ru-RU"/>
              <a:t> стал узнаваемым после ряда выступлений в мае этого года в прямом эфире в социальной сети «Фейсбук». В своих видеообращениях он называл имена нескольких политиков, обвинял их в незаконном обогащении. Его видеообращения в «Фейсбуке» просмотрели от 100 до 200 тысяч человек. Сотни человек оставили свои комментарии под каждым его обращением.</a:t>
            </a:r>
            <a:endParaRPr/>
          </a:p>
          <a:p>
            <a:pPr indent="-228600" lvl="0" marL="228600" rtl="0" algn="just">
              <a:lnSpc>
                <a:spcPct val="90000"/>
              </a:lnSpc>
              <a:spcBef>
                <a:spcPts val="1000"/>
              </a:spcBef>
              <a:spcAft>
                <a:spcPts val="0"/>
              </a:spcAft>
              <a:buClr>
                <a:schemeClr val="dk1"/>
              </a:buClr>
              <a:buSzPct val="100000"/>
              <a:buChar char="•"/>
            </a:pPr>
            <a:r>
              <a:rPr lang="ru-RU"/>
              <a:t>Представитель "Ынтымака" </a:t>
            </a:r>
            <a:r>
              <a:rPr b="1" lang="ru-RU"/>
              <a:t>Эрулан Кокулов </a:t>
            </a:r>
            <a:r>
              <a:rPr lang="ru-RU"/>
              <a:t>— 17 744 голоса (13,08 процента голосов внутри партии). При этом партия набрала 135 642 голоса по всей стране.  Эрулан Кокулов родился 7 марта 1986 года в Бишкеке. Окончил Кыргызский национальный университет имени Ж. Баласагына, по специальности экономист.</a:t>
            </a:r>
            <a:endParaRPr/>
          </a:p>
          <a:p>
            <a:pPr indent="-228600" lvl="0" marL="228600" rtl="0" algn="just">
              <a:lnSpc>
                <a:spcPct val="90000"/>
              </a:lnSpc>
              <a:spcBef>
                <a:spcPts val="1000"/>
              </a:spcBef>
              <a:spcAft>
                <a:spcPts val="0"/>
              </a:spcAft>
              <a:buClr>
                <a:schemeClr val="dk1"/>
              </a:buClr>
              <a:buSzPct val="100000"/>
              <a:buChar char="•"/>
            </a:pPr>
            <a:r>
              <a:rPr lang="ru-RU"/>
              <a:t>2018-2021 — автор и ведущий проекта "Не сахар";</a:t>
            </a:r>
            <a:endParaRPr/>
          </a:p>
          <a:p>
            <a:pPr indent="-228600" lvl="0" marL="228600" rtl="0" algn="just">
              <a:lnSpc>
                <a:spcPct val="90000"/>
              </a:lnSpc>
              <a:spcBef>
                <a:spcPts val="1000"/>
              </a:spcBef>
              <a:spcAft>
                <a:spcPts val="0"/>
              </a:spcAft>
              <a:buClr>
                <a:schemeClr val="dk1"/>
              </a:buClr>
              <a:buSzPct val="100000"/>
              <a:buChar char="•"/>
            </a:pPr>
            <a:r>
              <a:rPr lang="ru-RU"/>
              <a:t>c декабря 2021 года — депутат Жогорку Кенеша VII созыва.</a:t>
            </a:r>
            <a:endParaRPr/>
          </a:p>
          <a:p>
            <a:pPr indent="-10414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ru-RU"/>
              <a:t>«Эффект Битвы СММ-щиков»</a:t>
            </a:r>
            <a:r>
              <a:rPr lang="ru-RU"/>
              <a:t>: известность и популярнсть, в том числе политическую, сегодня во многом сводят к битвам команд PR, имиджмейкеров, спичрайтеров и СММ</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Политики и цифровизация</a:t>
            </a:r>
            <a:endParaRPr/>
          </a:p>
        </p:txBody>
      </p:sp>
      <p:sp>
        <p:nvSpPr>
          <p:cNvPr id="528" name="Google Shape;528;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ru-RU"/>
              <a:t>Известные, популярные депутаты Жогорку Кенеша КР, активно использующие социальные сети:</a:t>
            </a:r>
            <a:endParaRPr/>
          </a:p>
          <a:p>
            <a:pPr indent="-228600" lvl="0" marL="228600" rtl="0" algn="l">
              <a:lnSpc>
                <a:spcPct val="90000"/>
              </a:lnSpc>
              <a:spcBef>
                <a:spcPts val="1000"/>
              </a:spcBef>
              <a:spcAft>
                <a:spcPts val="0"/>
              </a:spcAft>
              <a:buClr>
                <a:schemeClr val="dk1"/>
              </a:buClr>
              <a:buSzPts val="2800"/>
              <a:buChar char="•"/>
            </a:pPr>
            <a:r>
              <a:rPr lang="ru-RU"/>
              <a:t>Дастан Бекешев, депутат 5, 6, 7 созывов. В 7 созыве по одномандатному округу </a:t>
            </a:r>
            <a:endParaRPr/>
          </a:p>
          <a:p>
            <a:pPr indent="-228600" lvl="0" marL="228600" rtl="0" algn="l">
              <a:lnSpc>
                <a:spcPct val="90000"/>
              </a:lnSpc>
              <a:spcBef>
                <a:spcPts val="1000"/>
              </a:spcBef>
              <a:spcAft>
                <a:spcPts val="0"/>
              </a:spcAft>
              <a:buClr>
                <a:schemeClr val="dk1"/>
              </a:buClr>
              <a:buSzPts val="2800"/>
              <a:buChar char="•"/>
            </a:pPr>
            <a:r>
              <a:rPr lang="ru-RU"/>
              <a:t>Эльвира Сурабалдиева, депутат 6, 7 созывов. В 7 созыве по одномандатному округу</a:t>
            </a:r>
            <a:endParaRPr/>
          </a:p>
          <a:p>
            <a:pPr indent="-228600" lvl="0" marL="228600" rtl="0" algn="l">
              <a:lnSpc>
                <a:spcPct val="90000"/>
              </a:lnSpc>
              <a:spcBef>
                <a:spcPts val="1000"/>
              </a:spcBef>
              <a:spcAft>
                <a:spcPts val="0"/>
              </a:spcAft>
              <a:buClr>
                <a:schemeClr val="dk1"/>
              </a:buClr>
              <a:buSzPts val="2800"/>
              <a:buChar char="•"/>
            </a:pPr>
            <a:r>
              <a:rPr lang="ru-RU"/>
              <a:t>Жанар Акаев, депутат 6, 7 созывов</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6"/>
          <p:cNvSpPr txBox="1"/>
          <p:nvPr>
            <p:ph type="title"/>
          </p:nvPr>
        </p:nvSpPr>
        <p:spPr>
          <a:xfrm>
            <a:off x="2301245" y="365136"/>
            <a:ext cx="6262751" cy="48831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Trebuchet MS"/>
              <a:buNone/>
            </a:pPr>
            <a:r>
              <a:rPr b="1" lang="ru-RU">
                <a:latin typeface="Trebuchet MS"/>
                <a:ea typeface="Trebuchet MS"/>
                <a:cs typeface="Trebuchet MS"/>
                <a:sym typeface="Trebuchet MS"/>
              </a:rPr>
              <a:t>Каково Ваше мнение о каждом из ниже перечисленных политиков Кыргызстана?</a:t>
            </a:r>
            <a:endParaRPr b="1">
              <a:latin typeface="Trebuchet MS"/>
              <a:ea typeface="Trebuchet MS"/>
              <a:cs typeface="Trebuchet MS"/>
              <a:sym typeface="Trebuchet MS"/>
            </a:endParaRPr>
          </a:p>
        </p:txBody>
      </p:sp>
      <p:sp>
        <p:nvSpPr>
          <p:cNvPr id="534" name="Google Shape;534;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ru-RU"/>
              <a:t>‹#›</a:t>
            </a:fld>
            <a:endParaRPr/>
          </a:p>
        </p:txBody>
      </p:sp>
      <p:graphicFrame>
        <p:nvGraphicFramePr>
          <p:cNvPr id="535" name="Google Shape;535;p66"/>
          <p:cNvGraphicFramePr/>
          <p:nvPr/>
        </p:nvGraphicFramePr>
        <p:xfrm>
          <a:off x="1602378" y="1084083"/>
          <a:ext cx="8980782" cy="5637403"/>
        </p:xfrm>
        <a:graphic>
          <a:graphicData uri="http://schemas.openxmlformats.org/drawingml/2006/chart">
            <c:chart r:id="rId3"/>
          </a:graphicData>
        </a:graphic>
      </p:graphicFrame>
      <p:sp>
        <p:nvSpPr>
          <p:cNvPr id="536" name="Google Shape;536;p66"/>
          <p:cNvSpPr/>
          <p:nvPr/>
        </p:nvSpPr>
        <p:spPr>
          <a:xfrm rot="10800000">
            <a:off x="8563995" y="0"/>
            <a:ext cx="2057400" cy="853450"/>
          </a:xfrm>
          <a:prstGeom prst="flowChartManualInput">
            <a:avLst/>
          </a:prstGeom>
          <a:solidFill>
            <a:srgbClr val="E1E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66"/>
          <p:cNvSpPr txBox="1"/>
          <p:nvPr/>
        </p:nvSpPr>
        <p:spPr>
          <a:xfrm>
            <a:off x="8635014" y="131215"/>
            <a:ext cx="1902780" cy="488315"/>
          </a:xfrm>
          <a:prstGeom prst="rect">
            <a:avLst/>
          </a:prstGeom>
          <a:noFill/>
          <a:ln>
            <a:noFill/>
          </a:ln>
        </p:spPr>
        <p:txBody>
          <a:bodyPr anchorCtr="0" anchor="ctr" bIns="45700" lIns="91425" spcFirstLastPara="1" rIns="91425" wrap="square" tIns="45700">
            <a:normAutofit fontScale="97500" lnSpcReduction="10000"/>
          </a:bodyPr>
          <a:lstStyle/>
          <a:p>
            <a:pPr indent="0" lvl="0" marL="0" marR="0" rtl="0" algn="ctr">
              <a:lnSpc>
                <a:spcPct val="90000"/>
              </a:lnSpc>
              <a:spcBef>
                <a:spcPts val="0"/>
              </a:spcBef>
              <a:spcAft>
                <a:spcPts val="0"/>
              </a:spcAft>
              <a:buClr>
                <a:schemeClr val="lt1"/>
              </a:buClr>
              <a:buSzPct val="100000"/>
              <a:buFont typeface="Trebuchet MS"/>
              <a:buNone/>
            </a:pPr>
            <a:r>
              <a:rPr b="1" lang="ru-RU" sz="1600">
                <a:solidFill>
                  <a:schemeClr val="lt1"/>
                </a:solidFill>
                <a:latin typeface="Trebuchet MS"/>
                <a:ea typeface="Trebuchet MS"/>
                <a:cs typeface="Trebuchet MS"/>
                <a:sym typeface="Trebuchet MS"/>
              </a:rPr>
              <a:t>Мнение о политиках1/2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общество и цифровизация</a:t>
            </a:r>
            <a:endParaRPr/>
          </a:p>
        </p:txBody>
      </p:sp>
      <p:sp>
        <p:nvSpPr>
          <p:cNvPr id="543" name="Google Shape;543;p67"/>
          <p:cNvSpPr txBox="1"/>
          <p:nvPr>
            <p:ph idx="1" type="body"/>
          </p:nvPr>
        </p:nvSpPr>
        <p:spPr>
          <a:xfrm>
            <a:off x="838200" y="1346200"/>
            <a:ext cx="10515600" cy="4831080"/>
          </a:xfrm>
          <a:prstGeom prst="rect">
            <a:avLst/>
          </a:prstGeom>
          <a:noFill/>
          <a:ln>
            <a:noFill/>
          </a:ln>
        </p:spPr>
        <p:txBody>
          <a:bodyPr anchorCtr="0" anchor="t" bIns="45700" lIns="91425" spcFirstLastPara="1" rIns="91425" wrap="square" tIns="45700">
            <a:normAutofit fontScale="75000" lnSpcReduction="20000"/>
          </a:bodyPr>
          <a:lstStyle/>
          <a:p>
            <a:pPr indent="-228600" lvl="0" marL="228600" rtl="0" algn="l">
              <a:lnSpc>
                <a:spcPct val="90000"/>
              </a:lnSpc>
              <a:spcBef>
                <a:spcPts val="0"/>
              </a:spcBef>
              <a:spcAft>
                <a:spcPts val="0"/>
              </a:spcAft>
              <a:buClr>
                <a:schemeClr val="dk1"/>
              </a:buClr>
              <a:buSzPct val="100000"/>
              <a:buChar char="•"/>
            </a:pPr>
            <a:r>
              <a:rPr lang="ru-RU"/>
              <a:t>Виртуальное волонтерство и объединение на фоне COVID, неэффективности гос. механизмов</a:t>
            </a:r>
            <a:endParaRPr/>
          </a:p>
          <a:p>
            <a:pPr indent="-228600" lvl="0" marL="228600" rtl="0" algn="l">
              <a:lnSpc>
                <a:spcPct val="90000"/>
              </a:lnSpc>
              <a:spcBef>
                <a:spcPts val="1000"/>
              </a:spcBef>
              <a:spcAft>
                <a:spcPts val="0"/>
              </a:spcAft>
              <a:buClr>
                <a:schemeClr val="dk1"/>
              </a:buClr>
              <a:buSzPct val="100000"/>
              <a:buChar char="•"/>
            </a:pPr>
            <a:r>
              <a:rPr lang="ru-RU"/>
              <a:t>Активная позиция по резонансным вопросам (разработка урана, Ботанический сад, наказание за насилие в отношении женщин  и детей, неэффективность чиновников) примеры 2010-2020</a:t>
            </a:r>
            <a:endParaRPr/>
          </a:p>
          <a:p>
            <a:pPr indent="-228600" lvl="0" marL="228600" rtl="0" algn="l">
              <a:lnSpc>
                <a:spcPct val="90000"/>
              </a:lnSpc>
              <a:spcBef>
                <a:spcPts val="1000"/>
              </a:spcBef>
              <a:spcAft>
                <a:spcPts val="0"/>
              </a:spcAft>
              <a:buClr>
                <a:schemeClr val="dk1"/>
              </a:buClr>
              <a:buSzPct val="100000"/>
              <a:buChar char="•"/>
            </a:pPr>
            <a:r>
              <a:rPr lang="ru-RU"/>
              <a:t>Социальные сети имеют большое значение в глазах власти: Реагирование Президента, Председателя Кабинета Министров и заместителя (Байсалов) на острые посты, общественное мнение 2020-2021</a:t>
            </a:r>
            <a:endParaRPr/>
          </a:p>
          <a:p>
            <a:pPr indent="-228600" lvl="0" marL="228600" rtl="0" algn="l">
              <a:lnSpc>
                <a:spcPct val="90000"/>
              </a:lnSpc>
              <a:spcBef>
                <a:spcPts val="1000"/>
              </a:spcBef>
              <a:spcAft>
                <a:spcPts val="0"/>
              </a:spcAft>
              <a:buClr>
                <a:schemeClr val="dk1"/>
              </a:buClr>
              <a:buSzPct val="100000"/>
              <a:buChar char="•"/>
            </a:pPr>
            <a:r>
              <a:rPr lang="ru-RU"/>
              <a:t> 2021 – наст. вр. - Тенденция к снижению реагирования на голос гражданского общества</a:t>
            </a:r>
            <a:endParaRPr/>
          </a:p>
          <a:p>
            <a:pPr indent="-228600" lvl="0" marL="228600" rtl="0" algn="l">
              <a:lnSpc>
                <a:spcPct val="90000"/>
              </a:lnSpc>
              <a:spcBef>
                <a:spcPts val="1000"/>
              </a:spcBef>
              <a:spcAft>
                <a:spcPts val="0"/>
              </a:spcAft>
              <a:buClr>
                <a:schemeClr val="dk1"/>
              </a:buClr>
              <a:buSzPct val="100000"/>
              <a:buChar char="•"/>
            </a:pPr>
            <a:r>
              <a:rPr lang="ru-RU"/>
              <a:t>Репрессии в отношении журналистов, блогеров, активистов (Болот Темиров и другие) </a:t>
            </a:r>
            <a:endParaRPr/>
          </a:p>
          <a:p>
            <a:pPr indent="-228600" lvl="0" marL="228600" rtl="0" algn="l">
              <a:lnSpc>
                <a:spcPct val="90000"/>
              </a:lnSpc>
              <a:spcBef>
                <a:spcPts val="1000"/>
              </a:spcBef>
              <a:spcAft>
                <a:spcPts val="0"/>
              </a:spcAft>
              <a:buClr>
                <a:schemeClr val="dk1"/>
              </a:buClr>
              <a:buSzPct val="100000"/>
              <a:buChar char="•"/>
            </a:pPr>
            <a:r>
              <a:rPr lang="ru-RU"/>
              <a:t>Важна активная позиция и консолидация гражданского общества, интеллегенции</a:t>
            </a:r>
            <a:endParaRPr/>
          </a:p>
          <a:p>
            <a:pPr indent="-228600" lvl="0" marL="228600" rtl="0" algn="l">
              <a:lnSpc>
                <a:spcPct val="90000"/>
              </a:lnSpc>
              <a:spcBef>
                <a:spcPts val="1000"/>
              </a:spcBef>
              <a:spcAft>
                <a:spcPts val="0"/>
              </a:spcAft>
              <a:buClr>
                <a:schemeClr val="dk1"/>
              </a:buClr>
              <a:buSzPct val="100000"/>
              <a:buChar char="•"/>
            </a:pPr>
            <a:r>
              <a:rPr lang="ru-RU"/>
              <a:t>Политическое лидерство сегодня невозможно без активного использования соц.сетей</a:t>
            </a:r>
            <a:endParaRPr/>
          </a:p>
          <a:p>
            <a:pPr indent="-95250" lvl="0" marL="22860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b="1" lang="ru-RU"/>
              <a:t>Важно активно использовать социальные сети, новые технологии в политическом лидерстве, обучаться новым инструментам, заниматься самообразованием!</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8"/>
          <p:cNvSpPr txBox="1"/>
          <p:nvPr>
            <p:ph type="title"/>
          </p:nvPr>
        </p:nvSpPr>
        <p:spPr>
          <a:xfrm>
            <a:off x="933994" y="1836873"/>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C00000"/>
              </a:buClr>
              <a:buSzPts val="6000"/>
              <a:buFont typeface="Calibri"/>
              <a:buNone/>
            </a:pPr>
            <a:r>
              <a:rPr b="1" lang="ru-RU" sz="6000">
                <a:solidFill>
                  <a:srgbClr val="C00000"/>
                </a:solidFill>
              </a:rPr>
              <a:t>Благодарю за внимание!</a:t>
            </a:r>
            <a:br>
              <a:rPr b="1" lang="ru-RU" sz="6000"/>
            </a:br>
            <a:endParaRPr b="1" sz="6000"/>
          </a:p>
        </p:txBody>
      </p:sp>
      <p:sp>
        <p:nvSpPr>
          <p:cNvPr id="549" name="Google Shape;549;p68"/>
          <p:cNvSpPr txBox="1"/>
          <p:nvPr>
            <p:ph idx="1" type="body"/>
          </p:nvPr>
        </p:nvSpPr>
        <p:spPr>
          <a:xfrm>
            <a:off x="855617" y="4423954"/>
            <a:ext cx="10515600" cy="1152118"/>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rPr lang="ru-RU" u="sng">
                <a:solidFill>
                  <a:schemeClr val="hlink"/>
                </a:solidFill>
                <a:hlinkClick r:id="rId3"/>
              </a:rPr>
              <a:t>nv-nikitenko@yandex.ru</a:t>
            </a:r>
            <a:endParaRPr/>
          </a:p>
          <a:p>
            <a:pPr indent="0" lvl="0" marL="0" rtl="0" algn="r">
              <a:lnSpc>
                <a:spcPct val="90000"/>
              </a:lnSpc>
              <a:spcBef>
                <a:spcPts val="1000"/>
              </a:spcBef>
              <a:spcAft>
                <a:spcPts val="0"/>
              </a:spcAft>
              <a:buClr>
                <a:schemeClr val="dk1"/>
              </a:buClr>
              <a:buSzPts val="2800"/>
              <a:buNone/>
            </a:pPr>
            <a:r>
              <a:rPr lang="ru-RU"/>
              <a:t>Contact info: +996550993416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ru-RU"/>
              <a:t>Известные мировые политические лидеры </a:t>
            </a:r>
            <a:br>
              <a:rPr b="1" lang="ru-RU"/>
            </a:br>
            <a:r>
              <a:rPr b="1" lang="ru-RU"/>
              <a:t>20 века</a:t>
            </a:r>
            <a:endParaRPr/>
          </a:p>
        </p:txBody>
      </p:sp>
      <p:sp>
        <p:nvSpPr>
          <p:cNvPr id="138" name="Google Shape;138;p7"/>
          <p:cNvSpPr txBox="1"/>
          <p:nvPr>
            <p:ph idx="1" type="body"/>
          </p:nvPr>
        </p:nvSpPr>
        <p:spPr>
          <a:xfrm>
            <a:off x="838200" y="2018665"/>
            <a:ext cx="10688320" cy="41586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ru-RU"/>
              <a:t>Уинстон Черчилль (1874-1965) Премьер-Министр Великобритании</a:t>
            </a:r>
            <a:endParaRPr/>
          </a:p>
          <a:p>
            <a:pPr indent="-228600" lvl="0" marL="228600" rtl="0" algn="l">
              <a:lnSpc>
                <a:spcPct val="90000"/>
              </a:lnSpc>
              <a:spcBef>
                <a:spcPts val="1000"/>
              </a:spcBef>
              <a:spcAft>
                <a:spcPts val="0"/>
              </a:spcAft>
              <a:buClr>
                <a:schemeClr val="dk1"/>
              </a:buClr>
              <a:buSzPts val="2800"/>
              <a:buChar char="•"/>
            </a:pPr>
            <a:r>
              <a:rPr lang="ru-RU"/>
              <a:t>Франклин Рузвельт (1882-1945) 32-й Президент США</a:t>
            </a:r>
            <a:endParaRPr/>
          </a:p>
          <a:p>
            <a:pPr indent="-228600" lvl="0" marL="228600" rtl="0" algn="l">
              <a:lnSpc>
                <a:spcPct val="90000"/>
              </a:lnSpc>
              <a:spcBef>
                <a:spcPts val="1000"/>
              </a:spcBef>
              <a:spcAft>
                <a:spcPts val="0"/>
              </a:spcAft>
              <a:buClr>
                <a:schemeClr val="dk1"/>
              </a:buClr>
              <a:buSzPts val="2800"/>
              <a:buChar char="•"/>
            </a:pPr>
            <a:r>
              <a:rPr lang="ru-RU"/>
              <a:t>Иосиф Сталин (1879-1953) секретарь ЦК КПСС</a:t>
            </a:r>
            <a:endParaRPr/>
          </a:p>
          <a:p>
            <a:pPr indent="-228600" lvl="0" marL="228600" rtl="0" algn="l">
              <a:lnSpc>
                <a:spcPct val="90000"/>
              </a:lnSpc>
              <a:spcBef>
                <a:spcPts val="1000"/>
              </a:spcBef>
              <a:spcAft>
                <a:spcPts val="0"/>
              </a:spcAft>
              <a:buClr>
                <a:schemeClr val="dk1"/>
              </a:buClr>
              <a:buSzPts val="2800"/>
              <a:buChar char="•"/>
            </a:pPr>
            <a:r>
              <a:rPr lang="ru-RU"/>
              <a:t>Нельсон Мандела (1918-2013) 8-й Президент и 1-й чернокожий  президент ЮАР</a:t>
            </a:r>
            <a:endParaRPr/>
          </a:p>
          <a:p>
            <a:pPr indent="-228600" lvl="0" marL="228600" rtl="0" algn="l">
              <a:lnSpc>
                <a:spcPct val="90000"/>
              </a:lnSpc>
              <a:spcBef>
                <a:spcPts val="1000"/>
              </a:spcBef>
              <a:spcAft>
                <a:spcPts val="0"/>
              </a:spcAft>
              <a:buClr>
                <a:schemeClr val="dk1"/>
              </a:buClr>
              <a:buSzPts val="2800"/>
              <a:buChar char="•"/>
            </a:pPr>
            <a:r>
              <a:rPr lang="ru-RU"/>
              <a:t>Маргарет Тэтчер (1925-2013) Премьер-Министр Великобритании </a:t>
            </a:r>
            <a:endParaRPr/>
          </a:p>
          <a:p>
            <a:pPr indent="-228600" lvl="0" marL="228600" rtl="0" algn="l">
              <a:lnSpc>
                <a:spcPct val="90000"/>
              </a:lnSpc>
              <a:spcBef>
                <a:spcPts val="1000"/>
              </a:spcBef>
              <a:spcAft>
                <a:spcPts val="0"/>
              </a:spcAft>
              <a:buClr>
                <a:schemeClr val="dk1"/>
              </a:buClr>
              <a:buSzPts val="2800"/>
              <a:buChar char="•"/>
            </a:pPr>
            <a:r>
              <a:rPr lang="ru-RU"/>
              <a:t>Индира Ганди (1917-1984) Премьер-министр Индии</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ru-RU"/>
              <a:t>Назовите известных, ярких политиков 21 века</a:t>
            </a:r>
            <a:br>
              <a:rPr b="1" lang="ru-RU"/>
            </a:br>
            <a:endParaRPr b="1"/>
          </a:p>
        </p:txBody>
      </p:sp>
      <p:sp>
        <p:nvSpPr>
          <p:cNvPr id="144" name="Google Shape;14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Интересные политики 2010-2020 по версиям мировых журналов и рейтингов</a:t>
            </a:r>
            <a:endParaRPr/>
          </a:p>
        </p:txBody>
      </p:sp>
      <p:sp>
        <p:nvSpPr>
          <p:cNvPr id="150" name="Google Shape;150;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7500" lnSpcReduction="10000"/>
          </a:bodyPr>
          <a:lstStyle/>
          <a:p>
            <a:pPr indent="-228600" lvl="0" marL="228600" rtl="0" algn="l">
              <a:lnSpc>
                <a:spcPct val="90000"/>
              </a:lnSpc>
              <a:spcBef>
                <a:spcPts val="0"/>
              </a:spcBef>
              <a:spcAft>
                <a:spcPts val="0"/>
              </a:spcAft>
              <a:buClr>
                <a:schemeClr val="dk1"/>
              </a:buClr>
              <a:buSzPct val="100000"/>
              <a:buChar char="•"/>
            </a:pPr>
            <a:r>
              <a:rPr lang="ru-RU"/>
              <a:t>Дональд Трамп: бизнесмен, Президент США</a:t>
            </a:r>
            <a:endParaRPr/>
          </a:p>
          <a:p>
            <a:pPr indent="-228600" lvl="0" marL="228600" rtl="0" algn="l">
              <a:lnSpc>
                <a:spcPct val="90000"/>
              </a:lnSpc>
              <a:spcBef>
                <a:spcPts val="1000"/>
              </a:spcBef>
              <a:spcAft>
                <a:spcPts val="0"/>
              </a:spcAft>
              <a:buClr>
                <a:schemeClr val="dk1"/>
              </a:buClr>
              <a:buSzPct val="100000"/>
              <a:buChar char="•"/>
            </a:pPr>
            <a:r>
              <a:rPr lang="ru-RU"/>
              <a:t>Си Цзиньпинь: Председатель Компартии Китая</a:t>
            </a:r>
            <a:endParaRPr/>
          </a:p>
          <a:p>
            <a:pPr indent="-228600" lvl="0" marL="228600" rtl="0" algn="l">
              <a:lnSpc>
                <a:spcPct val="90000"/>
              </a:lnSpc>
              <a:spcBef>
                <a:spcPts val="1000"/>
              </a:spcBef>
              <a:spcAft>
                <a:spcPts val="0"/>
              </a:spcAft>
              <a:buClr>
                <a:schemeClr val="dk1"/>
              </a:buClr>
              <a:buSzPct val="100000"/>
              <a:buChar char="•"/>
            </a:pPr>
            <a:r>
              <a:rPr lang="ru-RU"/>
              <a:t>Владимир Путин: Президент Российской Федерации</a:t>
            </a:r>
            <a:endParaRPr/>
          </a:p>
          <a:p>
            <a:pPr indent="-228600" lvl="0" marL="228600" rtl="0" algn="l">
              <a:lnSpc>
                <a:spcPct val="90000"/>
              </a:lnSpc>
              <a:spcBef>
                <a:spcPts val="1000"/>
              </a:spcBef>
              <a:spcAft>
                <a:spcPts val="0"/>
              </a:spcAft>
              <a:buClr>
                <a:schemeClr val="dk1"/>
              </a:buClr>
              <a:buSzPct val="100000"/>
              <a:buChar char="•"/>
            </a:pPr>
            <a:r>
              <a:rPr lang="ru-RU"/>
              <a:t>Ангела Меркель: Канцлер Германии</a:t>
            </a:r>
            <a:endParaRPr/>
          </a:p>
          <a:p>
            <a:pPr indent="-228600" lvl="0" marL="228600" rtl="0" algn="l">
              <a:lnSpc>
                <a:spcPct val="90000"/>
              </a:lnSpc>
              <a:spcBef>
                <a:spcPts val="1000"/>
              </a:spcBef>
              <a:spcAft>
                <a:spcPts val="0"/>
              </a:spcAft>
              <a:buClr>
                <a:schemeClr val="dk1"/>
              </a:buClr>
              <a:buSzPct val="100000"/>
              <a:buChar char="•"/>
            </a:pPr>
            <a:r>
              <a:rPr lang="ru-RU"/>
              <a:t>Тэреза Мэй: Премьер-Министр Великобритании</a:t>
            </a:r>
            <a:endParaRPr/>
          </a:p>
          <a:p>
            <a:pPr indent="-228600" lvl="0" marL="228600" rtl="0" algn="l">
              <a:lnSpc>
                <a:spcPct val="90000"/>
              </a:lnSpc>
              <a:spcBef>
                <a:spcPts val="1000"/>
              </a:spcBef>
              <a:spcAft>
                <a:spcPts val="0"/>
              </a:spcAft>
              <a:buClr>
                <a:schemeClr val="dk1"/>
              </a:buClr>
              <a:buSzPct val="100000"/>
              <a:buChar char="•"/>
            </a:pPr>
            <a:r>
              <a:rPr lang="ru-RU"/>
              <a:t>Марин Ле Пэн: лидер «Народного Фронта», Франция</a:t>
            </a:r>
            <a:endParaRPr/>
          </a:p>
          <a:p>
            <a:pPr indent="-228600" lvl="0" marL="228600" rtl="0" algn="l">
              <a:lnSpc>
                <a:spcPct val="90000"/>
              </a:lnSpc>
              <a:spcBef>
                <a:spcPts val="1000"/>
              </a:spcBef>
              <a:spcAft>
                <a:spcPts val="0"/>
              </a:spcAft>
              <a:buClr>
                <a:schemeClr val="dk1"/>
              </a:buClr>
              <a:buSzPct val="100000"/>
              <a:buChar char="•"/>
            </a:pPr>
            <a:r>
              <a:rPr lang="ru-RU"/>
              <a:t>Реджеп Эрдоган, Президент Турции</a:t>
            </a:r>
            <a:endParaRPr/>
          </a:p>
          <a:p>
            <a:pPr indent="-228600" lvl="0" marL="228600" rtl="0" algn="l">
              <a:lnSpc>
                <a:spcPct val="90000"/>
              </a:lnSpc>
              <a:spcBef>
                <a:spcPts val="1000"/>
              </a:spcBef>
              <a:spcAft>
                <a:spcPts val="0"/>
              </a:spcAft>
              <a:buClr>
                <a:schemeClr val="dk1"/>
              </a:buClr>
              <a:buSzPct val="100000"/>
              <a:buChar char="•"/>
            </a:pPr>
            <a:r>
              <a:rPr lang="ru-RU"/>
              <a:t>Барак Обама , Президент США, образ Мишель Обамы</a:t>
            </a:r>
            <a:endParaRPr/>
          </a:p>
          <a:p>
            <a:pPr indent="-228600" lvl="0" marL="228600" rtl="0" algn="l">
              <a:lnSpc>
                <a:spcPct val="90000"/>
              </a:lnSpc>
              <a:spcBef>
                <a:spcPts val="1000"/>
              </a:spcBef>
              <a:spcAft>
                <a:spcPts val="0"/>
              </a:spcAft>
              <a:buClr>
                <a:schemeClr val="dk1"/>
              </a:buClr>
              <a:buSzPct val="100000"/>
              <a:buChar char="•"/>
            </a:pPr>
            <a:r>
              <a:rPr lang="ru-RU"/>
              <a:t>Билл Клинтон, Президент США, образ Хиллари Клинтон</a:t>
            </a:r>
            <a:endParaRPr/>
          </a:p>
          <a:p>
            <a:pPr indent="-228600" lvl="0" marL="228600" rtl="0" algn="l">
              <a:lnSpc>
                <a:spcPct val="90000"/>
              </a:lnSpc>
              <a:spcBef>
                <a:spcPts val="1000"/>
              </a:spcBef>
              <a:spcAft>
                <a:spcPts val="0"/>
              </a:spcAft>
              <a:buClr>
                <a:schemeClr val="dk1"/>
              </a:buClr>
              <a:buSzPct val="100000"/>
              <a:buChar char="•"/>
            </a:pPr>
            <a:r>
              <a:rPr lang="ru-RU"/>
              <a:t>Мадлен Облрайт, ГоссекретарьСША</a:t>
            </a:r>
            <a:endParaRPr/>
          </a:p>
          <a:p>
            <a:pPr indent="-228600" lvl="0" marL="228600" rtl="0" algn="l">
              <a:lnSpc>
                <a:spcPct val="90000"/>
              </a:lnSpc>
              <a:spcBef>
                <a:spcPts val="1000"/>
              </a:spcBef>
              <a:spcAft>
                <a:spcPts val="0"/>
              </a:spcAft>
              <a:buClr>
                <a:schemeClr val="dk1"/>
              </a:buClr>
              <a:buSzPct val="100000"/>
              <a:buChar char="•"/>
            </a:pPr>
            <a:r>
              <a:rPr lang="ru-RU"/>
              <a:t>Юлия Тимошенко, политический деятель Украины</a:t>
            </a:r>
            <a:endParaRPr/>
          </a:p>
          <a:p>
            <a:pPr indent="-228600" lvl="0" marL="228600" rtl="0" algn="l">
              <a:lnSpc>
                <a:spcPct val="90000"/>
              </a:lnSpc>
              <a:spcBef>
                <a:spcPts val="1000"/>
              </a:spcBef>
              <a:spcAft>
                <a:spcPts val="0"/>
              </a:spcAft>
              <a:buClr>
                <a:schemeClr val="dk1"/>
              </a:buClr>
              <a:buSzPct val="100000"/>
              <a:buChar char="•"/>
            </a:pPr>
            <a:r>
              <a:rPr lang="ru-RU"/>
              <a:t>Майя Санду, Президент Молдовы</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IRI CISR Corrected Palette">
    <a:dk1>
      <a:srgbClr val="0C233C"/>
    </a:dk1>
    <a:lt1>
      <a:srgbClr val="FFFFFF"/>
    </a:lt1>
    <a:dk2>
      <a:srgbClr val="0C233C"/>
    </a:dk2>
    <a:lt2>
      <a:srgbClr val="FFFFFF"/>
    </a:lt2>
    <a:accent1>
      <a:srgbClr val="0C233C"/>
    </a:accent1>
    <a:accent2>
      <a:srgbClr val="8FAE3D"/>
    </a:accent2>
    <a:accent3>
      <a:srgbClr val="02A7C0"/>
    </a:accent3>
    <a:accent4>
      <a:srgbClr val="8D316F"/>
    </a:accent4>
    <a:accent5>
      <a:srgbClr val="0C233C"/>
    </a:accent5>
    <a:accent6>
      <a:srgbClr val="DDF3A5"/>
    </a:accent6>
    <a:hlink>
      <a:srgbClr val="8FAE3D"/>
    </a:hlink>
    <a:folHlink>
      <a:srgbClr val="77787B"/>
    </a:folHlink>
  </a:clrScheme>
  <a:fontScheme name="IRI Fon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RI CISR Corrected Palette">
    <a:dk1>
      <a:srgbClr val="0C233C"/>
    </a:dk1>
    <a:lt1>
      <a:srgbClr val="FFFFFF"/>
    </a:lt1>
    <a:dk2>
      <a:srgbClr val="0C233C"/>
    </a:dk2>
    <a:lt2>
      <a:srgbClr val="FFFFFF"/>
    </a:lt2>
    <a:accent1>
      <a:srgbClr val="0C233C"/>
    </a:accent1>
    <a:accent2>
      <a:srgbClr val="8FAE3D"/>
    </a:accent2>
    <a:accent3>
      <a:srgbClr val="02A7C0"/>
    </a:accent3>
    <a:accent4>
      <a:srgbClr val="8D316F"/>
    </a:accent4>
    <a:accent5>
      <a:srgbClr val="0C233C"/>
    </a:accent5>
    <a:accent6>
      <a:srgbClr val="DDF3A5"/>
    </a:accent6>
    <a:hlink>
      <a:srgbClr val="8FAE3D"/>
    </a:hlink>
    <a:folHlink>
      <a:srgbClr val="77787B"/>
    </a:folHlink>
  </a:clrScheme>
  <a:fontScheme name="IRI Fon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RI CISR Corrected Palette">
    <a:dk1>
      <a:srgbClr val="0C233C"/>
    </a:dk1>
    <a:lt1>
      <a:srgbClr val="FFFFFF"/>
    </a:lt1>
    <a:dk2>
      <a:srgbClr val="0C233C"/>
    </a:dk2>
    <a:lt2>
      <a:srgbClr val="FFFFFF"/>
    </a:lt2>
    <a:accent1>
      <a:srgbClr val="0C233C"/>
    </a:accent1>
    <a:accent2>
      <a:srgbClr val="8FAE3D"/>
    </a:accent2>
    <a:accent3>
      <a:srgbClr val="02A7C0"/>
    </a:accent3>
    <a:accent4>
      <a:srgbClr val="8D316F"/>
    </a:accent4>
    <a:accent5>
      <a:srgbClr val="0C233C"/>
    </a:accent5>
    <a:accent6>
      <a:srgbClr val="DDF3A5"/>
    </a:accent6>
    <a:hlink>
      <a:srgbClr val="8FAE3D"/>
    </a:hlink>
    <a:folHlink>
      <a:srgbClr val="77787B"/>
    </a:folHlink>
  </a:clrScheme>
  <a:fontScheme name="IRI Fon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2022-10-20T05:48:00Z</dcterms:created>
  <dc:creator>Пользователь</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EAD852F5C6E4462B97D224CDAE6A9A78</vt:lpwstr>
  </property>
  <property fmtid="{D5CDD505-2E9C-101B-9397-08002B2CF9AE}" pid="3" name="KSOProductBuildVer">
    <vt:lpwstr>1049-11.2.0.11537</vt:lpwstr>
  </property>
</Properties>
</file>