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67"/>
  </p:notesMasterIdLst>
  <p:sldIdLst>
    <p:sldId id="256" r:id="rId2"/>
    <p:sldId id="299" r:id="rId3"/>
    <p:sldId id="260" r:id="rId4"/>
    <p:sldId id="265" r:id="rId5"/>
    <p:sldId id="354" r:id="rId6"/>
    <p:sldId id="261" r:id="rId7"/>
    <p:sldId id="307" r:id="rId8"/>
    <p:sldId id="263" r:id="rId9"/>
    <p:sldId id="262" r:id="rId10"/>
    <p:sldId id="308" r:id="rId11"/>
    <p:sldId id="353" r:id="rId12"/>
    <p:sldId id="309" r:id="rId13"/>
    <p:sldId id="310" r:id="rId14"/>
    <p:sldId id="311" r:id="rId15"/>
    <p:sldId id="312" r:id="rId16"/>
    <p:sldId id="298" r:id="rId17"/>
    <p:sldId id="313" r:id="rId18"/>
    <p:sldId id="277" r:id="rId19"/>
    <p:sldId id="268" r:id="rId20"/>
    <p:sldId id="270" r:id="rId21"/>
    <p:sldId id="305" r:id="rId22"/>
    <p:sldId id="271" r:id="rId23"/>
    <p:sldId id="278" r:id="rId24"/>
    <p:sldId id="272" r:id="rId25"/>
    <p:sldId id="283" r:id="rId26"/>
    <p:sldId id="281" r:id="rId27"/>
    <p:sldId id="280" r:id="rId28"/>
    <p:sldId id="284" r:id="rId29"/>
    <p:sldId id="285" r:id="rId30"/>
    <p:sldId id="288" r:id="rId31"/>
    <p:sldId id="289" r:id="rId32"/>
    <p:sldId id="290" r:id="rId33"/>
    <p:sldId id="286" r:id="rId34"/>
    <p:sldId id="291" r:id="rId35"/>
    <p:sldId id="292" r:id="rId36"/>
    <p:sldId id="306" r:id="rId37"/>
    <p:sldId id="293" r:id="rId38"/>
    <p:sldId id="294" r:id="rId39"/>
    <p:sldId id="295" r:id="rId40"/>
    <p:sldId id="332" r:id="rId41"/>
    <p:sldId id="303" r:id="rId42"/>
    <p:sldId id="304" r:id="rId43"/>
    <p:sldId id="302" r:id="rId44"/>
    <p:sldId id="331" r:id="rId45"/>
    <p:sldId id="352" r:id="rId46"/>
    <p:sldId id="356" r:id="rId47"/>
    <p:sldId id="371" r:id="rId48"/>
    <p:sldId id="372" r:id="rId49"/>
    <p:sldId id="257" r:id="rId50"/>
    <p:sldId id="373" r:id="rId51"/>
    <p:sldId id="258" r:id="rId52"/>
    <p:sldId id="374" r:id="rId53"/>
    <p:sldId id="259" r:id="rId54"/>
    <p:sldId id="375" r:id="rId55"/>
    <p:sldId id="376" r:id="rId56"/>
    <p:sldId id="377" r:id="rId57"/>
    <p:sldId id="264" r:id="rId58"/>
    <p:sldId id="378" r:id="rId59"/>
    <p:sldId id="379" r:id="rId60"/>
    <p:sldId id="380" r:id="rId61"/>
    <p:sldId id="273" r:id="rId62"/>
    <p:sldId id="381" r:id="rId63"/>
    <p:sldId id="368" r:id="rId64"/>
    <p:sldId id="369" r:id="rId65"/>
    <p:sldId id="355"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24" autoAdjust="0"/>
    <p:restoredTop sz="94660"/>
  </p:normalViewPr>
  <p:slideViewPr>
    <p:cSldViewPr snapToGrid="0">
      <p:cViewPr varScale="1">
        <p:scale>
          <a:sx n="64" d="100"/>
          <a:sy n="64" d="100"/>
        </p:scale>
        <p:origin x="724" y="44"/>
      </p:cViewPr>
      <p:guideLst/>
    </p:cSldViewPr>
  </p:slideViewPr>
  <p:notesTextViewPr>
    <p:cViewPr>
      <p:scale>
        <a:sx n="1" d="1"/>
        <a:sy n="1" d="1"/>
      </p:scale>
      <p:origin x="0" y="0"/>
    </p:cViewPr>
  </p:notesTextViewPr>
  <p:sorterViewPr>
    <p:cViewPr varScale="1">
      <p:scale>
        <a:sx n="100" d="100"/>
        <a:sy n="100" d="100"/>
      </p:scale>
      <p:origin x="0" y="-2094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7040E0-4082-492C-BF08-D5B28422438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1CC03F5-1707-4B9A-B52A-581665B5F853}">
      <dgm:prSet/>
      <dgm:spPr/>
      <dgm:t>
        <a:bodyPr/>
        <a:lstStyle/>
        <a:p>
          <a:r>
            <a:rPr lang="ru-RU" dirty="0"/>
            <a:t>«Правами человека» стали называть все подряд – от «права на бесплатный проезд» до «права на дешевое пиво»</a:t>
          </a:r>
        </a:p>
      </dgm:t>
    </dgm:pt>
    <dgm:pt modelId="{2BA09C37-4AF1-414A-8719-E6B06EE280AC}" type="parTrans" cxnId="{66D506A3-743F-4712-AA5A-CFF23EF70AA2}">
      <dgm:prSet/>
      <dgm:spPr/>
      <dgm:t>
        <a:bodyPr/>
        <a:lstStyle/>
        <a:p>
          <a:endParaRPr lang="ru-KG"/>
        </a:p>
      </dgm:t>
    </dgm:pt>
    <dgm:pt modelId="{2E0B2FF7-227A-42C9-9ACD-7C1AF9D03D1B}" type="sibTrans" cxnId="{66D506A3-743F-4712-AA5A-CFF23EF70AA2}">
      <dgm:prSet/>
      <dgm:spPr/>
      <dgm:t>
        <a:bodyPr/>
        <a:lstStyle/>
        <a:p>
          <a:endParaRPr lang="ru-KG"/>
        </a:p>
      </dgm:t>
    </dgm:pt>
    <dgm:pt modelId="{A9927255-24CF-4568-AAA6-2B3960FD00E5}">
      <dgm:prSet/>
      <dgm:spPr/>
      <dgm:t>
        <a:bodyPr/>
        <a:lstStyle/>
        <a:p>
          <a:r>
            <a:rPr lang="ru-RU" dirty="0"/>
            <a:t>При возникновении любой проблемы заявляются о нарушении прав человека</a:t>
          </a:r>
        </a:p>
      </dgm:t>
    </dgm:pt>
    <dgm:pt modelId="{49E853B2-2181-4DFA-8A7D-CE23E91A43FF}" type="parTrans" cxnId="{9E71D8A2-4629-4E09-8295-399707458197}">
      <dgm:prSet/>
      <dgm:spPr/>
      <dgm:t>
        <a:bodyPr/>
        <a:lstStyle/>
        <a:p>
          <a:endParaRPr lang="ru-KG"/>
        </a:p>
      </dgm:t>
    </dgm:pt>
    <dgm:pt modelId="{803B271F-07DD-4637-993E-31F5296F552B}" type="sibTrans" cxnId="{9E71D8A2-4629-4E09-8295-399707458197}">
      <dgm:prSet/>
      <dgm:spPr/>
      <dgm:t>
        <a:bodyPr/>
        <a:lstStyle/>
        <a:p>
          <a:endParaRPr lang="ru-KG"/>
        </a:p>
      </dgm:t>
    </dgm:pt>
    <dgm:pt modelId="{BC24976B-93D7-4545-B85C-B8EF77500A7B}">
      <dgm:prSet/>
      <dgm:spPr/>
      <dgm:t>
        <a:bodyPr/>
        <a:lstStyle/>
        <a:p>
          <a:r>
            <a:rPr lang="ru-RU" dirty="0"/>
            <a:t>Делается это зачастую без никакого представления ни об общепринятом международном подходе к «Правам Человека» (</a:t>
          </a:r>
          <a:r>
            <a:rPr lang="ru-RU" dirty="0" err="1"/>
            <a:t>Human</a:t>
          </a:r>
          <a:r>
            <a:rPr lang="ru-RU" dirty="0"/>
            <a:t> </a:t>
          </a:r>
          <a:r>
            <a:rPr lang="ru-RU" dirty="0" err="1"/>
            <a:t>Rights</a:t>
          </a:r>
          <a:r>
            <a:rPr lang="ru-RU" dirty="0"/>
            <a:t>), ни о его философии, принципах и этике</a:t>
          </a:r>
        </a:p>
      </dgm:t>
    </dgm:pt>
    <dgm:pt modelId="{FA184FB6-A927-4DB2-9E35-6D7C548F892D}" type="parTrans" cxnId="{D0CCAB31-372B-4586-ACA2-C726582ED01C}">
      <dgm:prSet/>
      <dgm:spPr/>
      <dgm:t>
        <a:bodyPr/>
        <a:lstStyle/>
        <a:p>
          <a:endParaRPr lang="ru-KG"/>
        </a:p>
      </dgm:t>
    </dgm:pt>
    <dgm:pt modelId="{C831D617-9CC5-40D6-8042-CB399C0F8150}" type="sibTrans" cxnId="{D0CCAB31-372B-4586-ACA2-C726582ED01C}">
      <dgm:prSet/>
      <dgm:spPr/>
      <dgm:t>
        <a:bodyPr/>
        <a:lstStyle/>
        <a:p>
          <a:endParaRPr lang="ru-KG"/>
        </a:p>
      </dgm:t>
    </dgm:pt>
    <dgm:pt modelId="{9C0549E7-8875-47B5-B34D-09C12FA3265D}" type="pres">
      <dgm:prSet presAssocID="{637040E0-4082-492C-BF08-D5B28422438D}" presName="linear" presStyleCnt="0">
        <dgm:presLayoutVars>
          <dgm:animLvl val="lvl"/>
          <dgm:resizeHandles val="exact"/>
        </dgm:presLayoutVars>
      </dgm:prSet>
      <dgm:spPr/>
    </dgm:pt>
    <dgm:pt modelId="{7D7D7AA3-99BE-4E39-A5C7-6C3EFAF67DBB}" type="pres">
      <dgm:prSet presAssocID="{E1CC03F5-1707-4B9A-B52A-581665B5F853}" presName="parentText" presStyleLbl="node1" presStyleIdx="0" presStyleCnt="3">
        <dgm:presLayoutVars>
          <dgm:chMax val="0"/>
          <dgm:bulletEnabled val="1"/>
        </dgm:presLayoutVars>
      </dgm:prSet>
      <dgm:spPr/>
    </dgm:pt>
    <dgm:pt modelId="{089B095F-D21F-4CFD-A85C-23FC502B392B}" type="pres">
      <dgm:prSet presAssocID="{2E0B2FF7-227A-42C9-9ACD-7C1AF9D03D1B}" presName="spacer" presStyleCnt="0"/>
      <dgm:spPr/>
    </dgm:pt>
    <dgm:pt modelId="{77AA12DE-3A87-4968-9634-9F5EBDCD769D}" type="pres">
      <dgm:prSet presAssocID="{A9927255-24CF-4568-AAA6-2B3960FD00E5}" presName="parentText" presStyleLbl="node1" presStyleIdx="1" presStyleCnt="3">
        <dgm:presLayoutVars>
          <dgm:chMax val="0"/>
          <dgm:bulletEnabled val="1"/>
        </dgm:presLayoutVars>
      </dgm:prSet>
      <dgm:spPr/>
    </dgm:pt>
    <dgm:pt modelId="{788E838C-4D89-491D-8261-BA26AE8E361B}" type="pres">
      <dgm:prSet presAssocID="{803B271F-07DD-4637-993E-31F5296F552B}" presName="spacer" presStyleCnt="0"/>
      <dgm:spPr/>
    </dgm:pt>
    <dgm:pt modelId="{A9708700-3E97-4928-B0AF-427A8E26513A}" type="pres">
      <dgm:prSet presAssocID="{BC24976B-93D7-4545-B85C-B8EF77500A7B}" presName="parentText" presStyleLbl="node1" presStyleIdx="2" presStyleCnt="3">
        <dgm:presLayoutVars>
          <dgm:chMax val="0"/>
          <dgm:bulletEnabled val="1"/>
        </dgm:presLayoutVars>
      </dgm:prSet>
      <dgm:spPr/>
    </dgm:pt>
  </dgm:ptLst>
  <dgm:cxnLst>
    <dgm:cxn modelId="{D0CCAB31-372B-4586-ACA2-C726582ED01C}" srcId="{637040E0-4082-492C-BF08-D5B28422438D}" destId="{BC24976B-93D7-4545-B85C-B8EF77500A7B}" srcOrd="2" destOrd="0" parTransId="{FA184FB6-A927-4DB2-9E35-6D7C548F892D}" sibTransId="{C831D617-9CC5-40D6-8042-CB399C0F8150}"/>
    <dgm:cxn modelId="{6A18DA34-EF20-412E-A239-171436DD676B}" type="presOf" srcId="{A9927255-24CF-4568-AAA6-2B3960FD00E5}" destId="{77AA12DE-3A87-4968-9634-9F5EBDCD769D}" srcOrd="0" destOrd="0" presId="urn:microsoft.com/office/officeart/2005/8/layout/vList2"/>
    <dgm:cxn modelId="{9E71D8A2-4629-4E09-8295-399707458197}" srcId="{637040E0-4082-492C-BF08-D5B28422438D}" destId="{A9927255-24CF-4568-AAA6-2B3960FD00E5}" srcOrd="1" destOrd="0" parTransId="{49E853B2-2181-4DFA-8A7D-CE23E91A43FF}" sibTransId="{803B271F-07DD-4637-993E-31F5296F552B}"/>
    <dgm:cxn modelId="{66D506A3-743F-4712-AA5A-CFF23EF70AA2}" srcId="{637040E0-4082-492C-BF08-D5B28422438D}" destId="{E1CC03F5-1707-4B9A-B52A-581665B5F853}" srcOrd="0" destOrd="0" parTransId="{2BA09C37-4AF1-414A-8719-E6B06EE280AC}" sibTransId="{2E0B2FF7-227A-42C9-9ACD-7C1AF9D03D1B}"/>
    <dgm:cxn modelId="{0C6868DD-A536-46DC-B5CA-C059E2D0034B}" type="presOf" srcId="{637040E0-4082-492C-BF08-D5B28422438D}" destId="{9C0549E7-8875-47B5-B34D-09C12FA3265D}" srcOrd="0" destOrd="0" presId="urn:microsoft.com/office/officeart/2005/8/layout/vList2"/>
    <dgm:cxn modelId="{7D890FE7-BEB5-4FDD-AAF4-642724B15EAA}" type="presOf" srcId="{BC24976B-93D7-4545-B85C-B8EF77500A7B}" destId="{A9708700-3E97-4928-B0AF-427A8E26513A}" srcOrd="0" destOrd="0" presId="urn:microsoft.com/office/officeart/2005/8/layout/vList2"/>
    <dgm:cxn modelId="{A25089E9-2483-41AB-92E1-A1899ED88953}" type="presOf" srcId="{E1CC03F5-1707-4B9A-B52A-581665B5F853}" destId="{7D7D7AA3-99BE-4E39-A5C7-6C3EFAF67DBB}" srcOrd="0" destOrd="0" presId="urn:microsoft.com/office/officeart/2005/8/layout/vList2"/>
    <dgm:cxn modelId="{FD0697B2-D99C-4BD7-8383-83EE67AF5029}" type="presParOf" srcId="{9C0549E7-8875-47B5-B34D-09C12FA3265D}" destId="{7D7D7AA3-99BE-4E39-A5C7-6C3EFAF67DBB}" srcOrd="0" destOrd="0" presId="urn:microsoft.com/office/officeart/2005/8/layout/vList2"/>
    <dgm:cxn modelId="{8EBA38EB-B47A-4931-A5A2-41E93FBD5FB8}" type="presParOf" srcId="{9C0549E7-8875-47B5-B34D-09C12FA3265D}" destId="{089B095F-D21F-4CFD-A85C-23FC502B392B}" srcOrd="1" destOrd="0" presId="urn:microsoft.com/office/officeart/2005/8/layout/vList2"/>
    <dgm:cxn modelId="{41234ACF-C3FD-4410-AED4-336C4321F47A}" type="presParOf" srcId="{9C0549E7-8875-47B5-B34D-09C12FA3265D}" destId="{77AA12DE-3A87-4968-9634-9F5EBDCD769D}" srcOrd="2" destOrd="0" presId="urn:microsoft.com/office/officeart/2005/8/layout/vList2"/>
    <dgm:cxn modelId="{11F000E4-3C1A-48A4-B8E7-5E721E275550}" type="presParOf" srcId="{9C0549E7-8875-47B5-B34D-09C12FA3265D}" destId="{788E838C-4D89-491D-8261-BA26AE8E361B}" srcOrd="3" destOrd="0" presId="urn:microsoft.com/office/officeart/2005/8/layout/vList2"/>
    <dgm:cxn modelId="{6176B529-6FA7-4A38-B3BD-629FFD5D73EF}" type="presParOf" srcId="{9C0549E7-8875-47B5-B34D-09C12FA3265D}" destId="{A9708700-3E97-4928-B0AF-427A8E26513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10.xml><?xml version="1.0" encoding="utf-8"?>
<dgm:dataModel xmlns:dgm="http://schemas.openxmlformats.org/drawingml/2006/diagram" xmlns:a="http://schemas.openxmlformats.org/drawingml/2006/main">
  <dgm:ptLst>
    <dgm:pt modelId="{B024B278-23DC-472B-A102-AD4D1B820A5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FFE5AFB-44F6-4021-887C-BF056E2AA3E5}" type="parTrans" cxnId="{7E7A1550-2575-40CA-9F6B-2D436FA056AE}">
      <dgm:prSet/>
      <dgm:spPr/>
      <dgm:t>
        <a:bodyPr/>
        <a:lstStyle/>
        <a:p>
          <a:endParaRPr lang="en-US"/>
        </a:p>
      </dgm:t>
    </dgm:pt>
    <dgm:pt modelId="{B6522135-0F65-4095-8EDC-EB058E34EDD5}">
      <dgm:prSet/>
      <dgm:spPr>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ru-RU" dirty="0"/>
            <a:t>Права человека – это множество вещей: набор юридических прав, моральных ценностей и принципов, инструментов в борьбе за справедливость и систем с действующими лицами, процедурами и правилами</a:t>
          </a:r>
          <a:endParaRPr lang="en-US" dirty="0"/>
        </a:p>
      </dgm:t>
    </dgm:pt>
    <dgm:pt modelId="{B11BD8CD-17B6-4BC6-87EB-AA474B54F44C}" type="sibTrans" cxnId="{7E7A1550-2575-40CA-9F6B-2D436FA056AE}">
      <dgm:prSet/>
      <dgm:spPr/>
      <dgm:t>
        <a:bodyPr/>
        <a:lstStyle/>
        <a:p>
          <a:endParaRPr lang="en-US"/>
        </a:p>
      </dgm:t>
    </dgm:pt>
    <dgm:pt modelId="{329452A2-A0C0-4B8A-938F-AE1009F90DF1}" type="parTrans" cxnId="{026F1868-867B-4C32-A0BD-7A453172DB82}">
      <dgm:prSet/>
      <dgm:spPr/>
      <dgm:t>
        <a:bodyPr/>
        <a:lstStyle/>
        <a:p>
          <a:endParaRPr lang="en-US"/>
        </a:p>
      </dgm:t>
    </dgm:pt>
    <dgm:pt modelId="{AFECC752-001E-43D1-AA73-F759044CC3E3}">
      <dgm:prSet/>
      <dgm:spPr>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dgm:spPr>
      <dgm:t>
        <a:bodyPr/>
        <a:lstStyle/>
        <a:p>
          <a:r>
            <a:rPr lang="ru-RU"/>
            <a:t>Современные права человека впервые были закреплены во Всеобщей декларации прав человека, и с тех пор был разработан ряд юридически обязательных конвенций</a:t>
          </a:r>
          <a:endParaRPr lang="en-US"/>
        </a:p>
      </dgm:t>
    </dgm:pt>
    <dgm:pt modelId="{B22115CD-AF98-48A6-AB15-3D839CFE010E}" type="sibTrans" cxnId="{026F1868-867B-4C32-A0BD-7A453172DB82}">
      <dgm:prSet/>
      <dgm:spPr/>
      <dgm:t>
        <a:bodyPr/>
        <a:lstStyle/>
        <a:p>
          <a:endParaRPr lang="en-US"/>
        </a:p>
      </dgm:t>
    </dgm:pt>
    <dgm:pt modelId="{954B346D-CFE7-41CE-A052-6BF6A1C36610}" type="parTrans" cxnId="{1FC4AC71-FD6F-4E1E-B2C7-2261FC496BB4}">
      <dgm:prSet/>
      <dgm:spPr/>
      <dgm:t>
        <a:bodyPr/>
        <a:lstStyle/>
        <a:p>
          <a:endParaRPr lang="en-US"/>
        </a:p>
      </dgm:t>
    </dgm:pt>
    <dgm:pt modelId="{345F5C50-A60C-4767-AABD-48B46631D92C}">
      <dgm:prSet/>
      <dgm:spPr>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dgm:spPr>
      <dgm:t>
        <a:bodyPr/>
        <a:lstStyle/>
        <a:p>
          <a:r>
            <a:rPr lang="ru-RU"/>
            <a:t>Существуют различные категории прав, но все права человека основаны на наборе общих принципов, включая универсальность, неотчуждаемость, взаимозависимость, неделимость и недискриминацию</a:t>
          </a:r>
          <a:endParaRPr lang="en-US"/>
        </a:p>
      </dgm:t>
    </dgm:pt>
    <dgm:pt modelId="{A879DFDB-CD2F-4811-8698-35EFF421780B}" type="sibTrans" cxnId="{1FC4AC71-FD6F-4E1E-B2C7-2261FC496BB4}">
      <dgm:prSet/>
      <dgm:spPr/>
      <dgm:t>
        <a:bodyPr/>
        <a:lstStyle/>
        <a:p>
          <a:endParaRPr lang="en-US"/>
        </a:p>
      </dgm:t>
    </dgm:pt>
    <dgm:pt modelId="{F57C9CDF-B18D-4997-901B-0C99091497DD}" type="parTrans" cxnId="{FE76980B-A732-4078-A1E5-B849014877B5}">
      <dgm:prSet/>
      <dgm:spPr/>
      <dgm:t>
        <a:bodyPr/>
        <a:lstStyle/>
        <a:p>
          <a:endParaRPr lang="en-US"/>
        </a:p>
      </dgm:t>
    </dgm:pt>
    <dgm:pt modelId="{32E94D5C-9399-4AEF-A1F4-5E49F2B65647}">
      <dgm:prSet/>
      <dgm:spPr>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dgm:spPr>
      <dgm:t>
        <a:bodyPr/>
        <a:lstStyle/>
        <a:p>
          <a:r>
            <a:rPr lang="ru-RU"/>
            <a:t>Государство является конечным носителем обязанностей, ответственным за уважение, защиту и осуществление прав человека отдельных лиц, находящихся под его юрисдикцией</a:t>
          </a:r>
          <a:endParaRPr lang="en-US"/>
        </a:p>
      </dgm:t>
    </dgm:pt>
    <dgm:pt modelId="{4A4A20C5-A8FA-4CF8-AB8D-BB43135D2DE2}" type="sibTrans" cxnId="{FE76980B-A732-4078-A1E5-B849014877B5}">
      <dgm:prSet/>
      <dgm:spPr/>
      <dgm:t>
        <a:bodyPr/>
        <a:lstStyle/>
        <a:p>
          <a:endParaRPr lang="en-US"/>
        </a:p>
      </dgm:t>
    </dgm:pt>
    <dgm:pt modelId="{BDECEC9B-4C7A-486B-B030-7880CD01A6CA}" type="parTrans" cxnId="{18622FA6-8F3B-437A-B837-8F9AE84CAC63}">
      <dgm:prSet/>
      <dgm:spPr/>
      <dgm:t>
        <a:bodyPr/>
        <a:lstStyle/>
        <a:p>
          <a:endParaRPr lang="en-US"/>
        </a:p>
      </dgm:t>
    </dgm:pt>
    <dgm:pt modelId="{CF154087-5C74-4A78-866C-295A7CC2FABA}">
      <dgm:prSet/>
      <dgm:spPr>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dgm:spPr>
      <dgm:t>
        <a:bodyPr/>
        <a:lstStyle/>
        <a:p>
          <a:r>
            <a:rPr lang="ru-RU"/>
            <a:t>Существует международная система органов по правам человека, ответственных за мониторинг соблюдения государствами прав человека, а в некоторых частях мира также региональные системы</a:t>
          </a:r>
          <a:endParaRPr lang="en-US"/>
        </a:p>
      </dgm:t>
    </dgm:pt>
    <dgm:pt modelId="{AA9E07D9-5D76-442F-ADE1-878796E836A5}" type="sibTrans" cxnId="{18622FA6-8F3B-437A-B837-8F9AE84CAC63}">
      <dgm:prSet/>
      <dgm:spPr/>
      <dgm:t>
        <a:bodyPr/>
        <a:lstStyle/>
        <a:p>
          <a:endParaRPr lang="en-US"/>
        </a:p>
      </dgm:t>
    </dgm:pt>
    <dgm:pt modelId="{9938A455-5460-4CC4-BEF1-9DBFA460DFC5}" type="pres">
      <dgm:prSet presAssocID="{B024B278-23DC-472B-A102-AD4D1B820A5A}" presName="linear" presStyleCnt="0">
        <dgm:presLayoutVars>
          <dgm:animLvl val="lvl"/>
          <dgm:resizeHandles val="exact"/>
        </dgm:presLayoutVars>
      </dgm:prSet>
      <dgm:spPr/>
    </dgm:pt>
    <dgm:pt modelId="{936807D8-EA4B-49AF-9136-4762C3F602EF}" type="pres">
      <dgm:prSet presAssocID="{B6522135-0F65-4095-8EDC-EB058E34EDD5}" presName="parentText" presStyleLbl="node1" presStyleIdx="0" presStyleCnt="5">
        <dgm:presLayoutVars>
          <dgm:chMax val="0"/>
          <dgm:bulletEnabled val="1"/>
        </dgm:presLayoutVars>
      </dgm:prSet>
      <dgm:spPr/>
    </dgm:pt>
    <dgm:pt modelId="{4E59A059-8E2B-4B83-9F7C-829C70A6DE04}" type="pres">
      <dgm:prSet presAssocID="{B11BD8CD-17B6-4BC6-87EB-AA474B54F44C}" presName="spacer" presStyleCnt="0"/>
      <dgm:spPr/>
    </dgm:pt>
    <dgm:pt modelId="{1681C273-AD1E-4B95-8800-B973317D7BBD}" type="pres">
      <dgm:prSet presAssocID="{AFECC752-001E-43D1-AA73-F759044CC3E3}" presName="parentText" presStyleLbl="node1" presStyleIdx="1" presStyleCnt="5">
        <dgm:presLayoutVars>
          <dgm:chMax val="0"/>
          <dgm:bulletEnabled val="1"/>
        </dgm:presLayoutVars>
      </dgm:prSet>
      <dgm:spPr/>
    </dgm:pt>
    <dgm:pt modelId="{7C937F07-F260-4A18-87E9-9BBB7A6769A0}" type="pres">
      <dgm:prSet presAssocID="{B22115CD-AF98-48A6-AB15-3D839CFE010E}" presName="spacer" presStyleCnt="0"/>
      <dgm:spPr/>
    </dgm:pt>
    <dgm:pt modelId="{53C6EDEC-B46D-4BC9-9897-A03292710B7F}" type="pres">
      <dgm:prSet presAssocID="{345F5C50-A60C-4767-AABD-48B46631D92C}" presName="parentText" presStyleLbl="node1" presStyleIdx="2" presStyleCnt="5">
        <dgm:presLayoutVars>
          <dgm:chMax val="0"/>
          <dgm:bulletEnabled val="1"/>
        </dgm:presLayoutVars>
      </dgm:prSet>
      <dgm:spPr/>
    </dgm:pt>
    <dgm:pt modelId="{DCF5F6D7-494C-43FE-9CC8-0B3899846803}" type="pres">
      <dgm:prSet presAssocID="{A879DFDB-CD2F-4811-8698-35EFF421780B}" presName="spacer" presStyleCnt="0"/>
      <dgm:spPr/>
    </dgm:pt>
    <dgm:pt modelId="{7EE8F9B8-13ED-4E9E-8A78-CDE4B6AE6089}" type="pres">
      <dgm:prSet presAssocID="{32E94D5C-9399-4AEF-A1F4-5E49F2B65647}" presName="parentText" presStyleLbl="node1" presStyleIdx="3" presStyleCnt="5">
        <dgm:presLayoutVars>
          <dgm:chMax val="0"/>
          <dgm:bulletEnabled val="1"/>
        </dgm:presLayoutVars>
      </dgm:prSet>
      <dgm:spPr/>
    </dgm:pt>
    <dgm:pt modelId="{CDD8D0A3-4212-4AB1-B4D9-AB5298FE5DB5}" type="pres">
      <dgm:prSet presAssocID="{4A4A20C5-A8FA-4CF8-AB8D-BB43135D2DE2}" presName="spacer" presStyleCnt="0"/>
      <dgm:spPr/>
    </dgm:pt>
    <dgm:pt modelId="{875BE773-65EA-49E3-A85F-BCF2EA28859B}" type="pres">
      <dgm:prSet presAssocID="{CF154087-5C74-4A78-866C-295A7CC2FABA}" presName="parentText" presStyleLbl="node1" presStyleIdx="4" presStyleCnt="5">
        <dgm:presLayoutVars>
          <dgm:chMax val="0"/>
          <dgm:bulletEnabled val="1"/>
        </dgm:presLayoutVars>
      </dgm:prSet>
      <dgm:spPr/>
    </dgm:pt>
  </dgm:ptLst>
  <dgm:cxnLst>
    <dgm:cxn modelId="{FE76980B-A732-4078-A1E5-B849014877B5}" srcId="{B024B278-23DC-472B-A102-AD4D1B820A5A}" destId="{32E94D5C-9399-4AEF-A1F4-5E49F2B65647}" srcOrd="3" destOrd="0" parTransId="{F57C9CDF-B18D-4997-901B-0C99091497DD}" sibTransId="{4A4A20C5-A8FA-4CF8-AB8D-BB43135D2DE2}"/>
    <dgm:cxn modelId="{15D20F17-69C9-4A93-8F2B-1B5F1D173759}" type="presOf" srcId="{B024B278-23DC-472B-A102-AD4D1B820A5A}" destId="{9938A455-5460-4CC4-BEF1-9DBFA460DFC5}" srcOrd="0" destOrd="0" presId="urn:microsoft.com/office/officeart/2005/8/layout/vList2"/>
    <dgm:cxn modelId="{58A9261C-562C-4736-BA9C-38CFC5DF1A0F}" type="presOf" srcId="{345F5C50-A60C-4767-AABD-48B46631D92C}" destId="{53C6EDEC-B46D-4BC9-9897-A03292710B7F}" srcOrd="0" destOrd="0" presId="urn:microsoft.com/office/officeart/2005/8/layout/vList2"/>
    <dgm:cxn modelId="{E263DA1F-F196-4E66-8A20-48A1B3F9F1E5}" type="presOf" srcId="{B6522135-0F65-4095-8EDC-EB058E34EDD5}" destId="{936807D8-EA4B-49AF-9136-4762C3F602EF}" srcOrd="0" destOrd="0" presId="urn:microsoft.com/office/officeart/2005/8/layout/vList2"/>
    <dgm:cxn modelId="{00E7E52F-6180-4B83-86DA-A3BA46DCE4C5}" type="presOf" srcId="{CF154087-5C74-4A78-866C-295A7CC2FABA}" destId="{875BE773-65EA-49E3-A85F-BCF2EA28859B}" srcOrd="0" destOrd="0" presId="urn:microsoft.com/office/officeart/2005/8/layout/vList2"/>
    <dgm:cxn modelId="{026F1868-867B-4C32-A0BD-7A453172DB82}" srcId="{B024B278-23DC-472B-A102-AD4D1B820A5A}" destId="{AFECC752-001E-43D1-AA73-F759044CC3E3}" srcOrd="1" destOrd="0" parTransId="{329452A2-A0C0-4B8A-938F-AE1009F90DF1}" sibTransId="{B22115CD-AF98-48A6-AB15-3D839CFE010E}"/>
    <dgm:cxn modelId="{7E7A1550-2575-40CA-9F6B-2D436FA056AE}" srcId="{B024B278-23DC-472B-A102-AD4D1B820A5A}" destId="{B6522135-0F65-4095-8EDC-EB058E34EDD5}" srcOrd="0" destOrd="0" parTransId="{8FFE5AFB-44F6-4021-887C-BF056E2AA3E5}" sibTransId="{B11BD8CD-17B6-4BC6-87EB-AA474B54F44C}"/>
    <dgm:cxn modelId="{1FC4AC71-FD6F-4E1E-B2C7-2261FC496BB4}" srcId="{B024B278-23DC-472B-A102-AD4D1B820A5A}" destId="{345F5C50-A60C-4767-AABD-48B46631D92C}" srcOrd="2" destOrd="0" parTransId="{954B346D-CFE7-41CE-A052-6BF6A1C36610}" sibTransId="{A879DFDB-CD2F-4811-8698-35EFF421780B}"/>
    <dgm:cxn modelId="{62913287-07DF-4D2A-AB8C-D43B5DB4DA15}" type="presOf" srcId="{32E94D5C-9399-4AEF-A1F4-5E49F2B65647}" destId="{7EE8F9B8-13ED-4E9E-8A78-CDE4B6AE6089}" srcOrd="0" destOrd="0" presId="urn:microsoft.com/office/officeart/2005/8/layout/vList2"/>
    <dgm:cxn modelId="{B1BEF59B-E634-4431-BD31-0831E3010A68}" type="presOf" srcId="{AFECC752-001E-43D1-AA73-F759044CC3E3}" destId="{1681C273-AD1E-4B95-8800-B973317D7BBD}" srcOrd="0" destOrd="0" presId="urn:microsoft.com/office/officeart/2005/8/layout/vList2"/>
    <dgm:cxn modelId="{18622FA6-8F3B-437A-B837-8F9AE84CAC63}" srcId="{B024B278-23DC-472B-A102-AD4D1B820A5A}" destId="{CF154087-5C74-4A78-866C-295A7CC2FABA}" srcOrd="4" destOrd="0" parTransId="{BDECEC9B-4C7A-486B-B030-7880CD01A6CA}" sibTransId="{AA9E07D9-5D76-442F-ADE1-878796E836A5}"/>
    <dgm:cxn modelId="{1247ACF6-1B40-478D-AB2B-5652E0EAE2F6}" type="presParOf" srcId="{9938A455-5460-4CC4-BEF1-9DBFA460DFC5}" destId="{936807D8-EA4B-49AF-9136-4762C3F602EF}" srcOrd="0" destOrd="0" presId="urn:microsoft.com/office/officeart/2005/8/layout/vList2"/>
    <dgm:cxn modelId="{9943DA8C-1290-4DC1-A381-D44A8B7296FC}" type="presParOf" srcId="{9938A455-5460-4CC4-BEF1-9DBFA460DFC5}" destId="{4E59A059-8E2B-4B83-9F7C-829C70A6DE04}" srcOrd="1" destOrd="0" presId="urn:microsoft.com/office/officeart/2005/8/layout/vList2"/>
    <dgm:cxn modelId="{5AB29C2E-C321-4FBB-8078-7E78E8922D06}" type="presParOf" srcId="{9938A455-5460-4CC4-BEF1-9DBFA460DFC5}" destId="{1681C273-AD1E-4B95-8800-B973317D7BBD}" srcOrd="2" destOrd="0" presId="urn:microsoft.com/office/officeart/2005/8/layout/vList2"/>
    <dgm:cxn modelId="{2B38E2AE-38F8-4285-8D71-11929264D3C5}" type="presParOf" srcId="{9938A455-5460-4CC4-BEF1-9DBFA460DFC5}" destId="{7C937F07-F260-4A18-87E9-9BBB7A6769A0}" srcOrd="3" destOrd="0" presId="urn:microsoft.com/office/officeart/2005/8/layout/vList2"/>
    <dgm:cxn modelId="{4F53648F-125F-4576-90AA-9DD8B31678FC}" type="presParOf" srcId="{9938A455-5460-4CC4-BEF1-9DBFA460DFC5}" destId="{53C6EDEC-B46D-4BC9-9897-A03292710B7F}" srcOrd="4" destOrd="0" presId="urn:microsoft.com/office/officeart/2005/8/layout/vList2"/>
    <dgm:cxn modelId="{31637E27-5520-4C6D-AF2C-A83D084F4B93}" type="presParOf" srcId="{9938A455-5460-4CC4-BEF1-9DBFA460DFC5}" destId="{DCF5F6D7-494C-43FE-9CC8-0B3899846803}" srcOrd="5" destOrd="0" presId="urn:microsoft.com/office/officeart/2005/8/layout/vList2"/>
    <dgm:cxn modelId="{A16683B1-B434-42B0-855B-77A9FF4B4FA2}" type="presParOf" srcId="{9938A455-5460-4CC4-BEF1-9DBFA460DFC5}" destId="{7EE8F9B8-13ED-4E9E-8A78-CDE4B6AE6089}" srcOrd="6" destOrd="0" presId="urn:microsoft.com/office/officeart/2005/8/layout/vList2"/>
    <dgm:cxn modelId="{89C9738D-22E2-41FA-9ADB-7768E26E885E}" type="presParOf" srcId="{9938A455-5460-4CC4-BEF1-9DBFA460DFC5}" destId="{CDD8D0A3-4212-4AB1-B4D9-AB5298FE5DB5}" srcOrd="7" destOrd="0" presId="urn:microsoft.com/office/officeart/2005/8/layout/vList2"/>
    <dgm:cxn modelId="{679532CE-21DC-4AEE-9561-812DDE8B14CF}" type="presParOf" srcId="{9938A455-5460-4CC4-BEF1-9DBFA460DFC5}" destId="{875BE773-65EA-49E3-A85F-BCF2EA28859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637040E0-4082-492C-BF08-D5B28422438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DF4DF71-DBCF-4246-868A-4C01A7A62A98}">
      <dgm:prSet custT="1"/>
      <dgm:spPr/>
      <dgm:t>
        <a:bodyPr/>
        <a:lstStyle/>
        <a:p>
          <a:r>
            <a:rPr lang="ru-RU" sz="2000" dirty="0"/>
            <a:t>Непонимание того, что же такое на самом деле ПЧ, и того, что это имеет самое непосредственное отношение к повседневной жизни чуть ли не каждого человека;</a:t>
          </a:r>
        </a:p>
      </dgm:t>
    </dgm:pt>
    <dgm:pt modelId="{97B5E27F-1E80-4374-AE34-82585C0718D2}" type="parTrans" cxnId="{42C54C08-BB29-410A-B6A7-653D52A6AE1E}">
      <dgm:prSet/>
      <dgm:spPr/>
      <dgm:t>
        <a:bodyPr/>
        <a:lstStyle/>
        <a:p>
          <a:endParaRPr lang="ru-KG"/>
        </a:p>
      </dgm:t>
    </dgm:pt>
    <dgm:pt modelId="{49ACF7B0-3F0A-4EBF-AC9B-251080EBDD8A}" type="sibTrans" cxnId="{42C54C08-BB29-410A-B6A7-653D52A6AE1E}">
      <dgm:prSet/>
      <dgm:spPr/>
      <dgm:t>
        <a:bodyPr/>
        <a:lstStyle/>
        <a:p>
          <a:endParaRPr lang="ru-KG"/>
        </a:p>
      </dgm:t>
    </dgm:pt>
    <dgm:pt modelId="{E8B75A10-2D19-4FD2-9AFB-ED236AD4E70C}">
      <dgm:prSet custT="1"/>
      <dgm:spPr/>
      <dgm:t>
        <a:bodyPr/>
        <a:lstStyle/>
        <a:p>
          <a:r>
            <a:rPr lang="ru-RU" sz="1800" dirty="0"/>
            <a:t>Путаница между четкими и общепринятыми нормами «ПЧ» и более широкими «общественными интересами», связанными с ощущением некоей несправедливости;</a:t>
          </a:r>
        </a:p>
      </dgm:t>
    </dgm:pt>
    <dgm:pt modelId="{D5C24D7A-894E-4739-8322-4143BB22D45A}" type="parTrans" cxnId="{09F5C9A4-435D-4481-8CDE-65F327DDB72F}">
      <dgm:prSet/>
      <dgm:spPr/>
      <dgm:t>
        <a:bodyPr/>
        <a:lstStyle/>
        <a:p>
          <a:endParaRPr lang="ru-KG"/>
        </a:p>
      </dgm:t>
    </dgm:pt>
    <dgm:pt modelId="{EFE18837-94AD-434A-B6C5-7983059BCCB2}" type="sibTrans" cxnId="{09F5C9A4-435D-4481-8CDE-65F327DDB72F}">
      <dgm:prSet/>
      <dgm:spPr/>
      <dgm:t>
        <a:bodyPr/>
        <a:lstStyle/>
        <a:p>
          <a:endParaRPr lang="ru-KG"/>
        </a:p>
      </dgm:t>
    </dgm:pt>
    <dgm:pt modelId="{6EF328F8-CAF5-4086-A753-240AD63A5860}">
      <dgm:prSet custT="1"/>
      <dgm:spPr/>
      <dgm:t>
        <a:bodyPr/>
        <a:lstStyle/>
        <a:p>
          <a:r>
            <a:rPr lang="ru-RU" sz="1800" dirty="0"/>
            <a:t>Смешение понятий правозащитной и политической деятельности: правозащитников обвиняют в политической деятельности на основании внешней схожести некоторых форм протестных действий, а иногда и сами правозащитники не могут четко разделить эти две сферы и вторгаются в сферу политики;</a:t>
          </a:r>
        </a:p>
      </dgm:t>
    </dgm:pt>
    <dgm:pt modelId="{652E46B3-FDDA-4313-8AB3-D3ABEE0A0AEE}" type="parTrans" cxnId="{56859BD3-851C-45C0-9D32-A6FAE7A83BBD}">
      <dgm:prSet/>
      <dgm:spPr/>
      <dgm:t>
        <a:bodyPr/>
        <a:lstStyle/>
        <a:p>
          <a:endParaRPr lang="ru-KG"/>
        </a:p>
      </dgm:t>
    </dgm:pt>
    <dgm:pt modelId="{5B83E52F-EDA0-4962-8CF2-E3A6C0C39D98}" type="sibTrans" cxnId="{56859BD3-851C-45C0-9D32-A6FAE7A83BBD}">
      <dgm:prSet/>
      <dgm:spPr/>
      <dgm:t>
        <a:bodyPr/>
        <a:lstStyle/>
        <a:p>
          <a:endParaRPr lang="ru-KG"/>
        </a:p>
      </dgm:t>
    </dgm:pt>
    <dgm:pt modelId="{124B8D34-BB69-42CC-BE56-29267B6D49F0}">
      <dgm:prSet custT="1"/>
      <dgm:spPr/>
      <dgm:t>
        <a:bodyPr/>
        <a:lstStyle/>
        <a:p>
          <a:r>
            <a:rPr lang="ru-RU" sz="1800" dirty="0"/>
            <a:t>Определение роли и места международных стандартов ПЧ в правовой системе государства;</a:t>
          </a:r>
        </a:p>
      </dgm:t>
    </dgm:pt>
    <dgm:pt modelId="{69D97AE2-D5B7-40DA-A622-B1FB1D653387}" type="parTrans" cxnId="{9F5198D7-1EB8-496E-A22A-C2968E10C4C3}">
      <dgm:prSet/>
      <dgm:spPr/>
      <dgm:t>
        <a:bodyPr/>
        <a:lstStyle/>
        <a:p>
          <a:endParaRPr lang="ru-KG"/>
        </a:p>
      </dgm:t>
    </dgm:pt>
    <dgm:pt modelId="{47612C72-F692-4EBB-8769-1854507138F0}" type="sibTrans" cxnId="{9F5198D7-1EB8-496E-A22A-C2968E10C4C3}">
      <dgm:prSet/>
      <dgm:spPr/>
      <dgm:t>
        <a:bodyPr/>
        <a:lstStyle/>
        <a:p>
          <a:endParaRPr lang="ru-KG"/>
        </a:p>
      </dgm:t>
    </dgm:pt>
    <dgm:pt modelId="{41F93469-47CE-43F1-8F34-B6C804154987}">
      <dgm:prSet custT="1"/>
      <dgm:spPr/>
      <dgm:t>
        <a:bodyPr/>
        <a:lstStyle/>
        <a:p>
          <a:r>
            <a:rPr lang="ru-RU" sz="1800" dirty="0"/>
            <a:t>Выбор стратегии действий по изменению существующей системы в сторону уважения и соблюдения ПЧ со стороны государства (власти).</a:t>
          </a:r>
        </a:p>
      </dgm:t>
    </dgm:pt>
    <dgm:pt modelId="{07844D6F-8CF0-4A8A-A589-0BAE72AF2DAD}" type="parTrans" cxnId="{B8A165A4-415C-4145-9531-545C00934E32}">
      <dgm:prSet/>
      <dgm:spPr/>
      <dgm:t>
        <a:bodyPr/>
        <a:lstStyle/>
        <a:p>
          <a:endParaRPr lang="ru-KG"/>
        </a:p>
      </dgm:t>
    </dgm:pt>
    <dgm:pt modelId="{01ABDDB8-48D6-429F-93B5-921BCF4D7091}" type="sibTrans" cxnId="{B8A165A4-415C-4145-9531-545C00934E32}">
      <dgm:prSet/>
      <dgm:spPr/>
      <dgm:t>
        <a:bodyPr/>
        <a:lstStyle/>
        <a:p>
          <a:endParaRPr lang="ru-KG"/>
        </a:p>
      </dgm:t>
    </dgm:pt>
    <dgm:pt modelId="{9C0549E7-8875-47B5-B34D-09C12FA3265D}" type="pres">
      <dgm:prSet presAssocID="{637040E0-4082-492C-BF08-D5B28422438D}" presName="linear" presStyleCnt="0">
        <dgm:presLayoutVars>
          <dgm:animLvl val="lvl"/>
          <dgm:resizeHandles val="exact"/>
        </dgm:presLayoutVars>
      </dgm:prSet>
      <dgm:spPr/>
    </dgm:pt>
    <dgm:pt modelId="{14BB228C-782B-40DF-A7D2-9ACAD3E26B39}" type="pres">
      <dgm:prSet presAssocID="{7DF4DF71-DBCF-4246-868A-4C01A7A62A98}" presName="parentText" presStyleLbl="node1" presStyleIdx="0" presStyleCnt="5" custLinFactNeighborX="-395" custLinFactNeighborY="-64709">
        <dgm:presLayoutVars>
          <dgm:chMax val="0"/>
          <dgm:bulletEnabled val="1"/>
        </dgm:presLayoutVars>
      </dgm:prSet>
      <dgm:spPr/>
    </dgm:pt>
    <dgm:pt modelId="{2D1AF52E-701F-4019-817F-C00B7D15E4CA}" type="pres">
      <dgm:prSet presAssocID="{49ACF7B0-3F0A-4EBF-AC9B-251080EBDD8A}" presName="spacer" presStyleCnt="0"/>
      <dgm:spPr/>
    </dgm:pt>
    <dgm:pt modelId="{FDA75EB6-1520-4082-A558-07E397EC2438}" type="pres">
      <dgm:prSet presAssocID="{E8B75A10-2D19-4FD2-9AFB-ED236AD4E70C}" presName="parentText" presStyleLbl="node1" presStyleIdx="1" presStyleCnt="5">
        <dgm:presLayoutVars>
          <dgm:chMax val="0"/>
          <dgm:bulletEnabled val="1"/>
        </dgm:presLayoutVars>
      </dgm:prSet>
      <dgm:spPr/>
    </dgm:pt>
    <dgm:pt modelId="{ABDD3828-1524-4E9F-A553-C09DC0D738FC}" type="pres">
      <dgm:prSet presAssocID="{EFE18837-94AD-434A-B6C5-7983059BCCB2}" presName="spacer" presStyleCnt="0"/>
      <dgm:spPr/>
    </dgm:pt>
    <dgm:pt modelId="{0D8557D1-6A14-42E9-A31D-EC0B31E43467}" type="pres">
      <dgm:prSet presAssocID="{6EF328F8-CAF5-4086-A753-240AD63A5860}" presName="parentText" presStyleLbl="node1" presStyleIdx="2" presStyleCnt="5" custScaleY="116638">
        <dgm:presLayoutVars>
          <dgm:chMax val="0"/>
          <dgm:bulletEnabled val="1"/>
        </dgm:presLayoutVars>
      </dgm:prSet>
      <dgm:spPr/>
    </dgm:pt>
    <dgm:pt modelId="{C08035E7-2C48-4004-9C57-88C10C65A13E}" type="pres">
      <dgm:prSet presAssocID="{5B83E52F-EDA0-4962-8CF2-E3A6C0C39D98}" presName="spacer" presStyleCnt="0"/>
      <dgm:spPr/>
    </dgm:pt>
    <dgm:pt modelId="{3B82FF28-831E-4F99-B524-158D1A4AFEE5}" type="pres">
      <dgm:prSet presAssocID="{41F93469-47CE-43F1-8F34-B6C804154987}" presName="parentText" presStyleLbl="node1" presStyleIdx="3" presStyleCnt="5" custScaleY="84201">
        <dgm:presLayoutVars>
          <dgm:chMax val="0"/>
          <dgm:bulletEnabled val="1"/>
        </dgm:presLayoutVars>
      </dgm:prSet>
      <dgm:spPr/>
    </dgm:pt>
    <dgm:pt modelId="{EAD0FB00-EA94-4998-A73C-FCF31CBA65AA}" type="pres">
      <dgm:prSet presAssocID="{01ABDDB8-48D6-429F-93B5-921BCF4D7091}" presName="spacer" presStyleCnt="0"/>
      <dgm:spPr/>
    </dgm:pt>
    <dgm:pt modelId="{548A8EDC-3ECF-4A07-8CB7-DA0B9CC8E33A}" type="pres">
      <dgm:prSet presAssocID="{124B8D34-BB69-42CC-BE56-29267B6D49F0}" presName="parentText" presStyleLbl="node1" presStyleIdx="4" presStyleCnt="5" custScaleY="83525" custLinFactY="3735" custLinFactNeighborX="943" custLinFactNeighborY="100000">
        <dgm:presLayoutVars>
          <dgm:chMax val="0"/>
          <dgm:bulletEnabled val="1"/>
        </dgm:presLayoutVars>
      </dgm:prSet>
      <dgm:spPr/>
    </dgm:pt>
  </dgm:ptLst>
  <dgm:cxnLst>
    <dgm:cxn modelId="{6DD64503-8D31-4D5F-95AE-7BF78C2075AE}" type="presOf" srcId="{41F93469-47CE-43F1-8F34-B6C804154987}" destId="{3B82FF28-831E-4F99-B524-158D1A4AFEE5}" srcOrd="0" destOrd="0" presId="urn:microsoft.com/office/officeart/2005/8/layout/vList2"/>
    <dgm:cxn modelId="{42C54C08-BB29-410A-B6A7-653D52A6AE1E}" srcId="{637040E0-4082-492C-BF08-D5B28422438D}" destId="{7DF4DF71-DBCF-4246-868A-4C01A7A62A98}" srcOrd="0" destOrd="0" parTransId="{97B5E27F-1E80-4374-AE34-82585C0718D2}" sibTransId="{49ACF7B0-3F0A-4EBF-AC9B-251080EBDD8A}"/>
    <dgm:cxn modelId="{CBEC8A26-1D43-41DD-9267-FCE4EDB4ABB6}" type="presOf" srcId="{7DF4DF71-DBCF-4246-868A-4C01A7A62A98}" destId="{14BB228C-782B-40DF-A7D2-9ACAD3E26B39}" srcOrd="0" destOrd="0" presId="urn:microsoft.com/office/officeart/2005/8/layout/vList2"/>
    <dgm:cxn modelId="{1B85C93B-B160-4A02-9560-84B504E93BED}" type="presOf" srcId="{6EF328F8-CAF5-4086-A753-240AD63A5860}" destId="{0D8557D1-6A14-42E9-A31D-EC0B31E43467}" srcOrd="0" destOrd="0" presId="urn:microsoft.com/office/officeart/2005/8/layout/vList2"/>
    <dgm:cxn modelId="{B8A165A4-415C-4145-9531-545C00934E32}" srcId="{637040E0-4082-492C-BF08-D5B28422438D}" destId="{41F93469-47CE-43F1-8F34-B6C804154987}" srcOrd="3" destOrd="0" parTransId="{07844D6F-8CF0-4A8A-A589-0BAE72AF2DAD}" sibTransId="{01ABDDB8-48D6-429F-93B5-921BCF4D7091}"/>
    <dgm:cxn modelId="{09F5C9A4-435D-4481-8CDE-65F327DDB72F}" srcId="{637040E0-4082-492C-BF08-D5B28422438D}" destId="{E8B75A10-2D19-4FD2-9AFB-ED236AD4E70C}" srcOrd="1" destOrd="0" parTransId="{D5C24D7A-894E-4739-8322-4143BB22D45A}" sibTransId="{EFE18837-94AD-434A-B6C5-7983059BCCB2}"/>
    <dgm:cxn modelId="{C01DF7AF-3F6A-49DB-94BD-D02C6C66A982}" type="presOf" srcId="{E8B75A10-2D19-4FD2-9AFB-ED236AD4E70C}" destId="{FDA75EB6-1520-4082-A558-07E397EC2438}" srcOrd="0" destOrd="0" presId="urn:microsoft.com/office/officeart/2005/8/layout/vList2"/>
    <dgm:cxn modelId="{56859BD3-851C-45C0-9D32-A6FAE7A83BBD}" srcId="{637040E0-4082-492C-BF08-D5B28422438D}" destId="{6EF328F8-CAF5-4086-A753-240AD63A5860}" srcOrd="2" destOrd="0" parTransId="{652E46B3-FDDA-4313-8AB3-D3ABEE0A0AEE}" sibTransId="{5B83E52F-EDA0-4962-8CF2-E3A6C0C39D98}"/>
    <dgm:cxn modelId="{9F5198D7-1EB8-496E-A22A-C2968E10C4C3}" srcId="{637040E0-4082-492C-BF08-D5B28422438D}" destId="{124B8D34-BB69-42CC-BE56-29267B6D49F0}" srcOrd="4" destOrd="0" parTransId="{69D97AE2-D5B7-40DA-A622-B1FB1D653387}" sibTransId="{47612C72-F692-4EBB-8769-1854507138F0}"/>
    <dgm:cxn modelId="{0C6868DD-A536-46DC-B5CA-C059E2D0034B}" type="presOf" srcId="{637040E0-4082-492C-BF08-D5B28422438D}" destId="{9C0549E7-8875-47B5-B34D-09C12FA3265D}" srcOrd="0" destOrd="0" presId="urn:microsoft.com/office/officeart/2005/8/layout/vList2"/>
    <dgm:cxn modelId="{CFDE64F6-2B34-4229-8D85-1C66D50B602F}" type="presOf" srcId="{124B8D34-BB69-42CC-BE56-29267B6D49F0}" destId="{548A8EDC-3ECF-4A07-8CB7-DA0B9CC8E33A}" srcOrd="0" destOrd="0" presId="urn:microsoft.com/office/officeart/2005/8/layout/vList2"/>
    <dgm:cxn modelId="{D096A3B0-F151-4DF6-B28E-321C4821097A}" type="presParOf" srcId="{9C0549E7-8875-47B5-B34D-09C12FA3265D}" destId="{14BB228C-782B-40DF-A7D2-9ACAD3E26B39}" srcOrd="0" destOrd="0" presId="urn:microsoft.com/office/officeart/2005/8/layout/vList2"/>
    <dgm:cxn modelId="{DD58ABA2-64F7-4A39-9865-73BE9832FF03}" type="presParOf" srcId="{9C0549E7-8875-47B5-B34D-09C12FA3265D}" destId="{2D1AF52E-701F-4019-817F-C00B7D15E4CA}" srcOrd="1" destOrd="0" presId="urn:microsoft.com/office/officeart/2005/8/layout/vList2"/>
    <dgm:cxn modelId="{5436E446-C511-40E8-8381-E06795F80D21}" type="presParOf" srcId="{9C0549E7-8875-47B5-B34D-09C12FA3265D}" destId="{FDA75EB6-1520-4082-A558-07E397EC2438}" srcOrd="2" destOrd="0" presId="urn:microsoft.com/office/officeart/2005/8/layout/vList2"/>
    <dgm:cxn modelId="{4B5D2E88-2E79-43C8-BECA-970A360EFA32}" type="presParOf" srcId="{9C0549E7-8875-47B5-B34D-09C12FA3265D}" destId="{ABDD3828-1524-4E9F-A553-C09DC0D738FC}" srcOrd="3" destOrd="0" presId="urn:microsoft.com/office/officeart/2005/8/layout/vList2"/>
    <dgm:cxn modelId="{2AC225B2-2D29-4656-96C5-F85EA4971C07}" type="presParOf" srcId="{9C0549E7-8875-47B5-B34D-09C12FA3265D}" destId="{0D8557D1-6A14-42E9-A31D-EC0B31E43467}" srcOrd="4" destOrd="0" presId="urn:microsoft.com/office/officeart/2005/8/layout/vList2"/>
    <dgm:cxn modelId="{C1107FB8-BCBF-403F-8C69-6510FB246149}" type="presParOf" srcId="{9C0549E7-8875-47B5-B34D-09C12FA3265D}" destId="{C08035E7-2C48-4004-9C57-88C10C65A13E}" srcOrd="5" destOrd="0" presId="urn:microsoft.com/office/officeart/2005/8/layout/vList2"/>
    <dgm:cxn modelId="{796F7224-960A-400E-AB7B-5D7B61789526}" type="presParOf" srcId="{9C0549E7-8875-47B5-B34D-09C12FA3265D}" destId="{3B82FF28-831E-4F99-B524-158D1A4AFEE5}" srcOrd="6" destOrd="0" presId="urn:microsoft.com/office/officeart/2005/8/layout/vList2"/>
    <dgm:cxn modelId="{F73D2838-1500-44F1-97FD-3C3703B3F359}" type="presParOf" srcId="{9C0549E7-8875-47B5-B34D-09C12FA3265D}" destId="{EAD0FB00-EA94-4998-A73C-FCF31CBA65AA}" srcOrd="7" destOrd="0" presId="urn:microsoft.com/office/officeart/2005/8/layout/vList2"/>
    <dgm:cxn modelId="{64CCD4B7-ED69-45B9-83CC-6008E5AD1F04}" type="presParOf" srcId="{9C0549E7-8875-47B5-B34D-09C12FA3265D}" destId="{548A8EDC-3ECF-4A07-8CB7-DA0B9CC8E33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637040E0-4082-492C-BF08-D5B28422438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A6563B1-26CE-4B80-AB16-29753E324522}" type="parTrans" cxnId="{7C0FBAA5-E7EA-4200-B4D9-C5B47612698C}">
      <dgm:prSet/>
      <dgm:spPr/>
      <dgm:t>
        <a:bodyPr/>
        <a:lstStyle/>
        <a:p>
          <a:endParaRPr lang="en-US"/>
        </a:p>
      </dgm:t>
    </dgm:pt>
    <dgm:pt modelId="{BBAFCFD4-E8A1-439C-ABB5-8D2E80978F68}">
      <dgm:prSet/>
      <dgm:spPr>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ru-RU" dirty="0"/>
            <a:t>Права человека - это закон</a:t>
          </a:r>
          <a:endParaRPr lang="en-US" dirty="0"/>
        </a:p>
      </dgm:t>
    </dgm:pt>
    <dgm:pt modelId="{1E1A09B7-C7A4-4B83-A06F-95FA8F9701EF}" type="sibTrans" cxnId="{7C0FBAA5-E7EA-4200-B4D9-C5B47612698C}">
      <dgm:prSet/>
      <dgm:spPr/>
      <dgm:t>
        <a:bodyPr/>
        <a:lstStyle/>
        <a:p>
          <a:endParaRPr lang="en-US"/>
        </a:p>
      </dgm:t>
    </dgm:pt>
    <dgm:pt modelId="{318B66B9-5F8A-4DFF-B66A-456F5105A4B7}" type="parTrans" cxnId="{D16AC71F-4A41-42CC-82E8-8106C217617C}">
      <dgm:prSet/>
      <dgm:spPr/>
      <dgm:t>
        <a:bodyPr/>
        <a:lstStyle/>
        <a:p>
          <a:endParaRPr lang="en-US"/>
        </a:p>
      </dgm:t>
    </dgm:pt>
    <dgm:pt modelId="{E75A991C-31D7-415E-8D16-C71037A1C6FB}">
      <dgm:prSet/>
      <dgm:spPr>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dgm:spPr>
      <dgm:t>
        <a:bodyPr/>
        <a:lstStyle/>
        <a:p>
          <a:r>
            <a:rPr lang="ru-RU"/>
            <a:t>Права человека - это ценности</a:t>
          </a:r>
          <a:endParaRPr lang="en-US"/>
        </a:p>
      </dgm:t>
    </dgm:pt>
    <dgm:pt modelId="{2C81809E-8974-4E16-B1C2-51771529B04C}" type="sibTrans" cxnId="{D16AC71F-4A41-42CC-82E8-8106C217617C}">
      <dgm:prSet/>
      <dgm:spPr/>
      <dgm:t>
        <a:bodyPr/>
        <a:lstStyle/>
        <a:p>
          <a:endParaRPr lang="en-US"/>
        </a:p>
      </dgm:t>
    </dgm:pt>
    <dgm:pt modelId="{9491A431-D8FE-442C-879E-F83988C0F2CF}" type="parTrans" cxnId="{A0110699-060F-4496-8509-8D56837B999E}">
      <dgm:prSet/>
      <dgm:spPr/>
      <dgm:t>
        <a:bodyPr/>
        <a:lstStyle/>
        <a:p>
          <a:endParaRPr lang="en-US"/>
        </a:p>
      </dgm:t>
    </dgm:pt>
    <dgm:pt modelId="{31CD8E1C-0F60-4316-AE9B-F2BC6D922371}">
      <dgm:prSet/>
      <dgm:spPr>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dgm:spPr>
      <dgm:t>
        <a:bodyPr/>
        <a:lstStyle/>
        <a:p>
          <a:r>
            <a:rPr lang="ru-RU"/>
            <a:t>Права человека - это глобальная система действующих лиц, механизмов и процедур</a:t>
          </a:r>
          <a:endParaRPr lang="en-US"/>
        </a:p>
      </dgm:t>
    </dgm:pt>
    <dgm:pt modelId="{D0800F32-C4F1-4F61-AFDC-D2A25E70C6B2}" type="sibTrans" cxnId="{A0110699-060F-4496-8509-8D56837B999E}">
      <dgm:prSet/>
      <dgm:spPr/>
      <dgm:t>
        <a:bodyPr/>
        <a:lstStyle/>
        <a:p>
          <a:endParaRPr lang="en-US"/>
        </a:p>
      </dgm:t>
    </dgm:pt>
    <dgm:pt modelId="{7E2E6697-7A5E-41AB-A53B-EC37D445F4FB}" type="parTrans" cxnId="{53AC657F-65A5-4653-B6D7-32204C8CCFDE}">
      <dgm:prSet/>
      <dgm:spPr/>
      <dgm:t>
        <a:bodyPr/>
        <a:lstStyle/>
        <a:p>
          <a:endParaRPr lang="en-US"/>
        </a:p>
      </dgm:t>
    </dgm:pt>
    <dgm:pt modelId="{AE7A0A0C-BE1E-4054-95CB-22CDB598F15C}">
      <dgm:prSet/>
      <dgm:spPr>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dgm:spPr>
      <dgm:t>
        <a:bodyPr/>
        <a:lstStyle/>
        <a:p>
          <a:r>
            <a:rPr lang="ru-RU"/>
            <a:t>Права человека - это инструменты в борьбе за справедливость</a:t>
          </a:r>
          <a:endParaRPr lang="en-US"/>
        </a:p>
      </dgm:t>
    </dgm:pt>
    <dgm:pt modelId="{BBAFA7F7-D922-49A8-A961-1BE8C32DC19E}" type="sibTrans" cxnId="{53AC657F-65A5-4653-B6D7-32204C8CCFDE}">
      <dgm:prSet/>
      <dgm:spPr/>
      <dgm:t>
        <a:bodyPr/>
        <a:lstStyle/>
        <a:p>
          <a:endParaRPr lang="en-US"/>
        </a:p>
      </dgm:t>
    </dgm:pt>
    <dgm:pt modelId="{9C0549E7-8875-47B5-B34D-09C12FA3265D}" type="pres">
      <dgm:prSet presAssocID="{637040E0-4082-492C-BF08-D5B28422438D}" presName="linear" presStyleCnt="0">
        <dgm:presLayoutVars>
          <dgm:animLvl val="lvl"/>
          <dgm:resizeHandles val="exact"/>
        </dgm:presLayoutVars>
      </dgm:prSet>
      <dgm:spPr/>
    </dgm:pt>
    <dgm:pt modelId="{D0845AC0-5B28-428B-9EEC-F41A099AE973}" type="pres">
      <dgm:prSet presAssocID="{BBAFCFD4-E8A1-439C-ABB5-8D2E80978F68}" presName="parentText" presStyleLbl="node1" presStyleIdx="0" presStyleCnt="4" custLinFactNeighborX="-1034" custLinFactNeighborY="39392">
        <dgm:presLayoutVars>
          <dgm:chMax val="0"/>
          <dgm:bulletEnabled val="1"/>
        </dgm:presLayoutVars>
      </dgm:prSet>
      <dgm:spPr/>
    </dgm:pt>
    <dgm:pt modelId="{E4252B47-A070-4777-A5D8-582C495DD82F}" type="pres">
      <dgm:prSet presAssocID="{1E1A09B7-C7A4-4B83-A06F-95FA8F9701EF}" presName="spacer" presStyleCnt="0"/>
      <dgm:spPr/>
    </dgm:pt>
    <dgm:pt modelId="{D26A9D0C-FF1E-47E7-BE4E-EB9CEFEBCFED}" type="pres">
      <dgm:prSet presAssocID="{E75A991C-31D7-415E-8D16-C71037A1C6FB}" presName="parentText" presStyleLbl="node1" presStyleIdx="1" presStyleCnt="4">
        <dgm:presLayoutVars>
          <dgm:chMax val="0"/>
          <dgm:bulletEnabled val="1"/>
        </dgm:presLayoutVars>
      </dgm:prSet>
      <dgm:spPr/>
    </dgm:pt>
    <dgm:pt modelId="{341F3C3A-73FC-4745-A6D1-9E19E896FAFD}" type="pres">
      <dgm:prSet presAssocID="{2C81809E-8974-4E16-B1C2-51771529B04C}" presName="spacer" presStyleCnt="0"/>
      <dgm:spPr/>
    </dgm:pt>
    <dgm:pt modelId="{8A3E430A-BA86-4CFA-AE09-E1600F0486D2}" type="pres">
      <dgm:prSet presAssocID="{31CD8E1C-0F60-4316-AE9B-F2BC6D922371}" presName="parentText" presStyleLbl="node1" presStyleIdx="2" presStyleCnt="4">
        <dgm:presLayoutVars>
          <dgm:chMax val="0"/>
          <dgm:bulletEnabled val="1"/>
        </dgm:presLayoutVars>
      </dgm:prSet>
      <dgm:spPr/>
    </dgm:pt>
    <dgm:pt modelId="{FB8A53AD-9A75-40C3-9844-061919E5F314}" type="pres">
      <dgm:prSet presAssocID="{D0800F32-C4F1-4F61-AFDC-D2A25E70C6B2}" presName="spacer" presStyleCnt="0"/>
      <dgm:spPr/>
    </dgm:pt>
    <dgm:pt modelId="{7BB96347-329A-4116-ACD2-8FFAFEB494EF}" type="pres">
      <dgm:prSet presAssocID="{AE7A0A0C-BE1E-4054-95CB-22CDB598F15C}" presName="parentText" presStyleLbl="node1" presStyleIdx="3" presStyleCnt="4">
        <dgm:presLayoutVars>
          <dgm:chMax val="0"/>
          <dgm:bulletEnabled val="1"/>
        </dgm:presLayoutVars>
      </dgm:prSet>
      <dgm:spPr/>
    </dgm:pt>
  </dgm:ptLst>
  <dgm:cxnLst>
    <dgm:cxn modelId="{EF144705-DDFA-48BF-9503-38468412D453}" type="presOf" srcId="{E75A991C-31D7-415E-8D16-C71037A1C6FB}" destId="{D26A9D0C-FF1E-47E7-BE4E-EB9CEFEBCFED}" srcOrd="0" destOrd="0" presId="urn:microsoft.com/office/officeart/2005/8/layout/vList2"/>
    <dgm:cxn modelId="{FAE04A09-D485-4597-BF8F-B5CAA5D03289}" type="presOf" srcId="{AE7A0A0C-BE1E-4054-95CB-22CDB598F15C}" destId="{7BB96347-329A-4116-ACD2-8FFAFEB494EF}" srcOrd="0" destOrd="0" presId="urn:microsoft.com/office/officeart/2005/8/layout/vList2"/>
    <dgm:cxn modelId="{D5ED4412-A359-4124-9EA2-8773B7593FD3}" type="presOf" srcId="{31CD8E1C-0F60-4316-AE9B-F2BC6D922371}" destId="{8A3E430A-BA86-4CFA-AE09-E1600F0486D2}" srcOrd="0" destOrd="0" presId="urn:microsoft.com/office/officeart/2005/8/layout/vList2"/>
    <dgm:cxn modelId="{D16AC71F-4A41-42CC-82E8-8106C217617C}" srcId="{637040E0-4082-492C-BF08-D5B28422438D}" destId="{E75A991C-31D7-415E-8D16-C71037A1C6FB}" srcOrd="1" destOrd="0" parTransId="{318B66B9-5F8A-4DFF-B66A-456F5105A4B7}" sibTransId="{2C81809E-8974-4E16-B1C2-51771529B04C}"/>
    <dgm:cxn modelId="{6CAA297F-5C0A-4881-B764-78CE1976FFF3}" type="presOf" srcId="{BBAFCFD4-E8A1-439C-ABB5-8D2E80978F68}" destId="{D0845AC0-5B28-428B-9EEC-F41A099AE973}" srcOrd="0" destOrd="0" presId="urn:microsoft.com/office/officeart/2005/8/layout/vList2"/>
    <dgm:cxn modelId="{53AC657F-65A5-4653-B6D7-32204C8CCFDE}" srcId="{637040E0-4082-492C-BF08-D5B28422438D}" destId="{AE7A0A0C-BE1E-4054-95CB-22CDB598F15C}" srcOrd="3" destOrd="0" parTransId="{7E2E6697-7A5E-41AB-A53B-EC37D445F4FB}" sibTransId="{BBAFA7F7-D922-49A8-A961-1BE8C32DC19E}"/>
    <dgm:cxn modelId="{A0110699-060F-4496-8509-8D56837B999E}" srcId="{637040E0-4082-492C-BF08-D5B28422438D}" destId="{31CD8E1C-0F60-4316-AE9B-F2BC6D922371}" srcOrd="2" destOrd="0" parTransId="{9491A431-D8FE-442C-879E-F83988C0F2CF}" sibTransId="{D0800F32-C4F1-4F61-AFDC-D2A25E70C6B2}"/>
    <dgm:cxn modelId="{7C0FBAA5-E7EA-4200-B4D9-C5B47612698C}" srcId="{637040E0-4082-492C-BF08-D5B28422438D}" destId="{BBAFCFD4-E8A1-439C-ABB5-8D2E80978F68}" srcOrd="0" destOrd="0" parTransId="{0A6563B1-26CE-4B80-AB16-29753E324522}" sibTransId="{1E1A09B7-C7A4-4B83-A06F-95FA8F9701EF}"/>
    <dgm:cxn modelId="{0C6868DD-A536-46DC-B5CA-C059E2D0034B}" type="presOf" srcId="{637040E0-4082-492C-BF08-D5B28422438D}" destId="{9C0549E7-8875-47B5-B34D-09C12FA3265D}" srcOrd="0" destOrd="0" presId="urn:microsoft.com/office/officeart/2005/8/layout/vList2"/>
    <dgm:cxn modelId="{39717F4F-2D91-47AD-A9CA-2745332C6931}" type="presParOf" srcId="{9C0549E7-8875-47B5-B34D-09C12FA3265D}" destId="{D0845AC0-5B28-428B-9EEC-F41A099AE973}" srcOrd="0" destOrd="0" presId="urn:microsoft.com/office/officeart/2005/8/layout/vList2"/>
    <dgm:cxn modelId="{4AFA79C4-21D9-4FE8-B917-B0DCE0D7B9E7}" type="presParOf" srcId="{9C0549E7-8875-47B5-B34D-09C12FA3265D}" destId="{E4252B47-A070-4777-A5D8-582C495DD82F}" srcOrd="1" destOrd="0" presId="urn:microsoft.com/office/officeart/2005/8/layout/vList2"/>
    <dgm:cxn modelId="{6614CF36-FAA7-476C-AD0D-079148267276}" type="presParOf" srcId="{9C0549E7-8875-47B5-B34D-09C12FA3265D}" destId="{D26A9D0C-FF1E-47E7-BE4E-EB9CEFEBCFED}" srcOrd="2" destOrd="0" presId="urn:microsoft.com/office/officeart/2005/8/layout/vList2"/>
    <dgm:cxn modelId="{70E32AB2-4C44-4980-B147-FCEF392CB897}" type="presParOf" srcId="{9C0549E7-8875-47B5-B34D-09C12FA3265D}" destId="{341F3C3A-73FC-4745-A6D1-9E19E896FAFD}" srcOrd="3" destOrd="0" presId="urn:microsoft.com/office/officeart/2005/8/layout/vList2"/>
    <dgm:cxn modelId="{BD0DA772-E7C5-4A53-BB14-2BE6D3BFBA94}" type="presParOf" srcId="{9C0549E7-8875-47B5-B34D-09C12FA3265D}" destId="{8A3E430A-BA86-4CFA-AE09-E1600F0486D2}" srcOrd="4" destOrd="0" presId="urn:microsoft.com/office/officeart/2005/8/layout/vList2"/>
    <dgm:cxn modelId="{954415C6-A2E6-4AE5-A7D3-93E514498E45}" type="presParOf" srcId="{9C0549E7-8875-47B5-B34D-09C12FA3265D}" destId="{FB8A53AD-9A75-40C3-9844-061919E5F314}" srcOrd="5" destOrd="0" presId="urn:microsoft.com/office/officeart/2005/8/layout/vList2"/>
    <dgm:cxn modelId="{CAA111AF-9790-49A3-A695-FBE2FDFF4192}" type="presParOf" srcId="{9C0549E7-8875-47B5-B34D-09C12FA3265D}" destId="{7BB96347-329A-4116-ACD2-8FFAFEB494E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637040E0-4082-492C-BF08-D5B28422438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A6563B1-26CE-4B80-AB16-29753E324522}" type="parTrans" cxnId="{7C0FBAA5-E7EA-4200-B4D9-C5B47612698C}">
      <dgm:prSet/>
      <dgm:spPr/>
      <dgm:t>
        <a:bodyPr/>
        <a:lstStyle/>
        <a:p>
          <a:endParaRPr lang="en-US"/>
        </a:p>
      </dgm:t>
    </dgm:pt>
    <dgm:pt modelId="{BBAFCFD4-E8A1-439C-ABB5-8D2E80978F68}">
      <dgm:prSet/>
      <dgm:spPr>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800" dirty="0"/>
            <a:t>Универсальность</a:t>
          </a:r>
          <a:endParaRPr lang="en-US" sz="1800" dirty="0"/>
        </a:p>
        <a:p>
          <a:pPr marL="0" lvl="0" defTabSz="2889250">
            <a:lnSpc>
              <a:spcPct val="90000"/>
            </a:lnSpc>
            <a:spcBef>
              <a:spcPct val="0"/>
            </a:spcBef>
            <a:spcAft>
              <a:spcPct val="35000"/>
            </a:spcAft>
            <a:buNone/>
          </a:pPr>
          <a:endParaRPr lang="en-US" dirty="0"/>
        </a:p>
      </dgm:t>
    </dgm:pt>
    <dgm:pt modelId="{1E1A09B7-C7A4-4B83-A06F-95FA8F9701EF}" type="sibTrans" cxnId="{7C0FBAA5-E7EA-4200-B4D9-C5B47612698C}">
      <dgm:prSet/>
      <dgm:spPr/>
      <dgm:t>
        <a:bodyPr/>
        <a:lstStyle/>
        <a:p>
          <a:endParaRPr lang="en-US"/>
        </a:p>
      </dgm:t>
    </dgm:pt>
    <dgm:pt modelId="{318B66B9-5F8A-4DFF-B66A-456F5105A4B7}" type="parTrans" cxnId="{D16AC71F-4A41-42CC-82E8-8106C217617C}">
      <dgm:prSet/>
      <dgm:spPr/>
      <dgm:t>
        <a:bodyPr/>
        <a:lstStyle/>
        <a:p>
          <a:endParaRPr lang="en-US"/>
        </a:p>
      </dgm:t>
    </dgm:pt>
    <dgm:pt modelId="{E75A991C-31D7-415E-8D16-C71037A1C6FB}">
      <dgm:prSet/>
      <dgm:spPr>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800" dirty="0"/>
            <a:t>Неотчуждаемость</a:t>
          </a:r>
          <a:endParaRPr lang="en-US" sz="1800" dirty="0"/>
        </a:p>
        <a:p>
          <a:pPr marL="0" lvl="0" defTabSz="1377950">
            <a:lnSpc>
              <a:spcPct val="90000"/>
            </a:lnSpc>
            <a:spcBef>
              <a:spcPct val="0"/>
            </a:spcBef>
            <a:spcAft>
              <a:spcPct val="35000"/>
            </a:spcAft>
            <a:buNone/>
          </a:pPr>
          <a:endParaRPr lang="en-US" dirty="0"/>
        </a:p>
      </dgm:t>
    </dgm:pt>
    <dgm:pt modelId="{2C81809E-8974-4E16-B1C2-51771529B04C}" type="sibTrans" cxnId="{D16AC71F-4A41-42CC-82E8-8106C217617C}">
      <dgm:prSet/>
      <dgm:spPr/>
      <dgm:t>
        <a:bodyPr/>
        <a:lstStyle/>
        <a:p>
          <a:endParaRPr lang="en-US"/>
        </a:p>
      </dgm:t>
    </dgm:pt>
    <dgm:pt modelId="{9491A431-D8FE-442C-879E-F83988C0F2CF}" type="parTrans" cxnId="{A0110699-060F-4496-8509-8D56837B999E}">
      <dgm:prSet/>
      <dgm:spPr/>
      <dgm:t>
        <a:bodyPr/>
        <a:lstStyle/>
        <a:p>
          <a:endParaRPr lang="en-US"/>
        </a:p>
      </dgm:t>
    </dgm:pt>
    <dgm:pt modelId="{31CD8E1C-0F60-4316-AE9B-F2BC6D922371}">
      <dgm:prSet/>
      <dgm:spPr>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800" dirty="0"/>
            <a:t>Взаимозависимость</a:t>
          </a:r>
          <a:endParaRPr lang="en-US" sz="1800" dirty="0"/>
        </a:p>
        <a:p>
          <a:pPr marL="0" lvl="0" defTabSz="1377950">
            <a:lnSpc>
              <a:spcPct val="90000"/>
            </a:lnSpc>
            <a:spcBef>
              <a:spcPct val="0"/>
            </a:spcBef>
            <a:spcAft>
              <a:spcPct val="35000"/>
            </a:spcAft>
            <a:buNone/>
          </a:pPr>
          <a:endParaRPr lang="en-US" dirty="0"/>
        </a:p>
      </dgm:t>
    </dgm:pt>
    <dgm:pt modelId="{D0800F32-C4F1-4F61-AFDC-D2A25E70C6B2}" type="sibTrans" cxnId="{A0110699-060F-4496-8509-8D56837B999E}">
      <dgm:prSet/>
      <dgm:spPr/>
      <dgm:t>
        <a:bodyPr/>
        <a:lstStyle/>
        <a:p>
          <a:endParaRPr lang="en-US"/>
        </a:p>
      </dgm:t>
    </dgm:pt>
    <dgm:pt modelId="{7E2E6697-7A5E-41AB-A53B-EC37D445F4FB}" type="parTrans" cxnId="{53AC657F-65A5-4653-B6D7-32204C8CCFDE}">
      <dgm:prSet/>
      <dgm:spPr/>
      <dgm:t>
        <a:bodyPr/>
        <a:lstStyle/>
        <a:p>
          <a:endParaRPr lang="en-US"/>
        </a:p>
      </dgm:t>
    </dgm:pt>
    <dgm:pt modelId="{AE7A0A0C-BE1E-4054-95CB-22CDB598F15C}">
      <dgm:prSet/>
      <dgm:spPr>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800" dirty="0"/>
            <a:t>Недискриминация и равенство</a:t>
          </a:r>
          <a:endParaRPr lang="da-DK" sz="1800" dirty="0"/>
        </a:p>
        <a:p>
          <a:pPr marL="0" lvl="0" defTabSz="1066800">
            <a:lnSpc>
              <a:spcPct val="90000"/>
            </a:lnSpc>
            <a:spcBef>
              <a:spcPct val="0"/>
            </a:spcBef>
            <a:spcAft>
              <a:spcPct val="35000"/>
            </a:spcAft>
            <a:buNone/>
          </a:pPr>
          <a:endParaRPr lang="en-US" dirty="0"/>
        </a:p>
      </dgm:t>
    </dgm:pt>
    <dgm:pt modelId="{BBAFA7F7-D922-49A8-A961-1BE8C32DC19E}" type="sibTrans" cxnId="{53AC657F-65A5-4653-B6D7-32204C8CCFDE}">
      <dgm:prSet/>
      <dgm:spPr/>
      <dgm:t>
        <a:bodyPr/>
        <a:lstStyle/>
        <a:p>
          <a:endParaRPr lang="en-US"/>
        </a:p>
      </dgm:t>
    </dgm:pt>
    <dgm:pt modelId="{D279FE12-0769-4789-8297-F9506C305A31}">
      <dgm:prSet/>
      <dgm:spPr/>
      <dgm:t>
        <a:bodyPr/>
        <a:lstStyle/>
        <a:p>
          <a:r>
            <a:rPr lang="ru-RU"/>
            <a:t>Неделимость </a:t>
          </a:r>
          <a:endParaRPr lang="en-US" dirty="0"/>
        </a:p>
      </dgm:t>
    </dgm:pt>
    <dgm:pt modelId="{49EEAEA3-3152-4C5B-A9A6-62B687D06AB1}" type="parTrans" cxnId="{6A3C98D5-0585-494F-B1A3-FA1F5FD61F1B}">
      <dgm:prSet/>
      <dgm:spPr/>
      <dgm:t>
        <a:bodyPr/>
        <a:lstStyle/>
        <a:p>
          <a:endParaRPr lang="ru-KG"/>
        </a:p>
      </dgm:t>
    </dgm:pt>
    <dgm:pt modelId="{B935F357-9F4F-445C-BF1F-EC40B50A3918}" type="sibTrans" cxnId="{6A3C98D5-0585-494F-B1A3-FA1F5FD61F1B}">
      <dgm:prSet/>
      <dgm:spPr/>
      <dgm:t>
        <a:bodyPr/>
        <a:lstStyle/>
        <a:p>
          <a:endParaRPr lang="ru-KG"/>
        </a:p>
      </dgm:t>
    </dgm:pt>
    <dgm:pt modelId="{9C0549E7-8875-47B5-B34D-09C12FA3265D}" type="pres">
      <dgm:prSet presAssocID="{637040E0-4082-492C-BF08-D5B28422438D}" presName="linear" presStyleCnt="0">
        <dgm:presLayoutVars>
          <dgm:animLvl val="lvl"/>
          <dgm:resizeHandles val="exact"/>
        </dgm:presLayoutVars>
      </dgm:prSet>
      <dgm:spPr/>
    </dgm:pt>
    <dgm:pt modelId="{D0845AC0-5B28-428B-9EEC-F41A099AE973}" type="pres">
      <dgm:prSet presAssocID="{BBAFCFD4-E8A1-439C-ABB5-8D2E80978F68}" presName="parentText" presStyleLbl="node1" presStyleIdx="0" presStyleCnt="5" custLinFactNeighborX="-1034" custLinFactNeighborY="39392">
        <dgm:presLayoutVars>
          <dgm:chMax val="0"/>
          <dgm:bulletEnabled val="1"/>
        </dgm:presLayoutVars>
      </dgm:prSet>
      <dgm:spPr/>
    </dgm:pt>
    <dgm:pt modelId="{E4252B47-A070-4777-A5D8-582C495DD82F}" type="pres">
      <dgm:prSet presAssocID="{1E1A09B7-C7A4-4B83-A06F-95FA8F9701EF}" presName="spacer" presStyleCnt="0"/>
      <dgm:spPr/>
    </dgm:pt>
    <dgm:pt modelId="{D26A9D0C-FF1E-47E7-BE4E-EB9CEFEBCFED}" type="pres">
      <dgm:prSet presAssocID="{E75A991C-31D7-415E-8D16-C71037A1C6FB}" presName="parentText" presStyleLbl="node1" presStyleIdx="1" presStyleCnt="5">
        <dgm:presLayoutVars>
          <dgm:chMax val="0"/>
          <dgm:bulletEnabled val="1"/>
        </dgm:presLayoutVars>
      </dgm:prSet>
      <dgm:spPr/>
    </dgm:pt>
    <dgm:pt modelId="{341F3C3A-73FC-4745-A6D1-9E19E896FAFD}" type="pres">
      <dgm:prSet presAssocID="{2C81809E-8974-4E16-B1C2-51771529B04C}" presName="spacer" presStyleCnt="0"/>
      <dgm:spPr/>
    </dgm:pt>
    <dgm:pt modelId="{8A3E430A-BA86-4CFA-AE09-E1600F0486D2}" type="pres">
      <dgm:prSet presAssocID="{31CD8E1C-0F60-4316-AE9B-F2BC6D922371}" presName="parentText" presStyleLbl="node1" presStyleIdx="2" presStyleCnt="5">
        <dgm:presLayoutVars>
          <dgm:chMax val="0"/>
          <dgm:bulletEnabled val="1"/>
        </dgm:presLayoutVars>
      </dgm:prSet>
      <dgm:spPr/>
    </dgm:pt>
    <dgm:pt modelId="{FB8A53AD-9A75-40C3-9844-061919E5F314}" type="pres">
      <dgm:prSet presAssocID="{D0800F32-C4F1-4F61-AFDC-D2A25E70C6B2}" presName="spacer" presStyleCnt="0"/>
      <dgm:spPr/>
    </dgm:pt>
    <dgm:pt modelId="{7BB96347-329A-4116-ACD2-8FFAFEB494EF}" type="pres">
      <dgm:prSet presAssocID="{AE7A0A0C-BE1E-4054-95CB-22CDB598F15C}" presName="parentText" presStyleLbl="node1" presStyleIdx="3" presStyleCnt="5">
        <dgm:presLayoutVars>
          <dgm:chMax val="0"/>
          <dgm:bulletEnabled val="1"/>
        </dgm:presLayoutVars>
      </dgm:prSet>
      <dgm:spPr/>
    </dgm:pt>
    <dgm:pt modelId="{5A3481DA-2294-44F9-A8F0-8B3B357F27E1}" type="pres">
      <dgm:prSet presAssocID="{BBAFA7F7-D922-49A8-A961-1BE8C32DC19E}" presName="spacer" presStyleCnt="0"/>
      <dgm:spPr/>
    </dgm:pt>
    <dgm:pt modelId="{BA6FF55D-74C8-422D-8965-719328AC7D82}" type="pres">
      <dgm:prSet presAssocID="{D279FE12-0769-4789-8297-F9506C305A31}" presName="parentText" presStyleLbl="node1" presStyleIdx="4" presStyleCnt="5">
        <dgm:presLayoutVars>
          <dgm:chMax val="0"/>
          <dgm:bulletEnabled val="1"/>
        </dgm:presLayoutVars>
      </dgm:prSet>
      <dgm:spPr/>
    </dgm:pt>
  </dgm:ptLst>
  <dgm:cxnLst>
    <dgm:cxn modelId="{EF144705-DDFA-48BF-9503-38468412D453}" type="presOf" srcId="{E75A991C-31D7-415E-8D16-C71037A1C6FB}" destId="{D26A9D0C-FF1E-47E7-BE4E-EB9CEFEBCFED}" srcOrd="0" destOrd="0" presId="urn:microsoft.com/office/officeart/2005/8/layout/vList2"/>
    <dgm:cxn modelId="{FAE04A09-D485-4597-BF8F-B5CAA5D03289}" type="presOf" srcId="{AE7A0A0C-BE1E-4054-95CB-22CDB598F15C}" destId="{7BB96347-329A-4116-ACD2-8FFAFEB494EF}" srcOrd="0" destOrd="0" presId="urn:microsoft.com/office/officeart/2005/8/layout/vList2"/>
    <dgm:cxn modelId="{D5ED4412-A359-4124-9EA2-8773B7593FD3}" type="presOf" srcId="{31CD8E1C-0F60-4316-AE9B-F2BC6D922371}" destId="{8A3E430A-BA86-4CFA-AE09-E1600F0486D2}" srcOrd="0" destOrd="0" presId="urn:microsoft.com/office/officeart/2005/8/layout/vList2"/>
    <dgm:cxn modelId="{D16AC71F-4A41-42CC-82E8-8106C217617C}" srcId="{637040E0-4082-492C-BF08-D5B28422438D}" destId="{E75A991C-31D7-415E-8D16-C71037A1C6FB}" srcOrd="1" destOrd="0" parTransId="{318B66B9-5F8A-4DFF-B66A-456F5105A4B7}" sibTransId="{2C81809E-8974-4E16-B1C2-51771529B04C}"/>
    <dgm:cxn modelId="{D830FF50-DDAA-4437-8E4E-7302E4D5328E}" type="presOf" srcId="{D279FE12-0769-4789-8297-F9506C305A31}" destId="{BA6FF55D-74C8-422D-8965-719328AC7D82}" srcOrd="0" destOrd="0" presId="urn:microsoft.com/office/officeart/2005/8/layout/vList2"/>
    <dgm:cxn modelId="{6CAA297F-5C0A-4881-B764-78CE1976FFF3}" type="presOf" srcId="{BBAFCFD4-E8A1-439C-ABB5-8D2E80978F68}" destId="{D0845AC0-5B28-428B-9EEC-F41A099AE973}" srcOrd="0" destOrd="0" presId="urn:microsoft.com/office/officeart/2005/8/layout/vList2"/>
    <dgm:cxn modelId="{53AC657F-65A5-4653-B6D7-32204C8CCFDE}" srcId="{637040E0-4082-492C-BF08-D5B28422438D}" destId="{AE7A0A0C-BE1E-4054-95CB-22CDB598F15C}" srcOrd="3" destOrd="0" parTransId="{7E2E6697-7A5E-41AB-A53B-EC37D445F4FB}" sibTransId="{BBAFA7F7-D922-49A8-A961-1BE8C32DC19E}"/>
    <dgm:cxn modelId="{A0110699-060F-4496-8509-8D56837B999E}" srcId="{637040E0-4082-492C-BF08-D5B28422438D}" destId="{31CD8E1C-0F60-4316-AE9B-F2BC6D922371}" srcOrd="2" destOrd="0" parTransId="{9491A431-D8FE-442C-879E-F83988C0F2CF}" sibTransId="{D0800F32-C4F1-4F61-AFDC-D2A25E70C6B2}"/>
    <dgm:cxn modelId="{7C0FBAA5-E7EA-4200-B4D9-C5B47612698C}" srcId="{637040E0-4082-492C-BF08-D5B28422438D}" destId="{BBAFCFD4-E8A1-439C-ABB5-8D2E80978F68}" srcOrd="0" destOrd="0" parTransId="{0A6563B1-26CE-4B80-AB16-29753E324522}" sibTransId="{1E1A09B7-C7A4-4B83-A06F-95FA8F9701EF}"/>
    <dgm:cxn modelId="{6A3C98D5-0585-494F-B1A3-FA1F5FD61F1B}" srcId="{637040E0-4082-492C-BF08-D5B28422438D}" destId="{D279FE12-0769-4789-8297-F9506C305A31}" srcOrd="4" destOrd="0" parTransId="{49EEAEA3-3152-4C5B-A9A6-62B687D06AB1}" sibTransId="{B935F357-9F4F-445C-BF1F-EC40B50A3918}"/>
    <dgm:cxn modelId="{0C6868DD-A536-46DC-B5CA-C059E2D0034B}" type="presOf" srcId="{637040E0-4082-492C-BF08-D5B28422438D}" destId="{9C0549E7-8875-47B5-B34D-09C12FA3265D}" srcOrd="0" destOrd="0" presId="urn:microsoft.com/office/officeart/2005/8/layout/vList2"/>
    <dgm:cxn modelId="{39717F4F-2D91-47AD-A9CA-2745332C6931}" type="presParOf" srcId="{9C0549E7-8875-47B5-B34D-09C12FA3265D}" destId="{D0845AC0-5B28-428B-9EEC-F41A099AE973}" srcOrd="0" destOrd="0" presId="urn:microsoft.com/office/officeart/2005/8/layout/vList2"/>
    <dgm:cxn modelId="{4AFA79C4-21D9-4FE8-B917-B0DCE0D7B9E7}" type="presParOf" srcId="{9C0549E7-8875-47B5-B34D-09C12FA3265D}" destId="{E4252B47-A070-4777-A5D8-582C495DD82F}" srcOrd="1" destOrd="0" presId="urn:microsoft.com/office/officeart/2005/8/layout/vList2"/>
    <dgm:cxn modelId="{6614CF36-FAA7-476C-AD0D-079148267276}" type="presParOf" srcId="{9C0549E7-8875-47B5-B34D-09C12FA3265D}" destId="{D26A9D0C-FF1E-47E7-BE4E-EB9CEFEBCFED}" srcOrd="2" destOrd="0" presId="urn:microsoft.com/office/officeart/2005/8/layout/vList2"/>
    <dgm:cxn modelId="{70E32AB2-4C44-4980-B147-FCEF392CB897}" type="presParOf" srcId="{9C0549E7-8875-47B5-B34D-09C12FA3265D}" destId="{341F3C3A-73FC-4745-A6D1-9E19E896FAFD}" srcOrd="3" destOrd="0" presId="urn:microsoft.com/office/officeart/2005/8/layout/vList2"/>
    <dgm:cxn modelId="{BD0DA772-E7C5-4A53-BB14-2BE6D3BFBA94}" type="presParOf" srcId="{9C0549E7-8875-47B5-B34D-09C12FA3265D}" destId="{8A3E430A-BA86-4CFA-AE09-E1600F0486D2}" srcOrd="4" destOrd="0" presId="urn:microsoft.com/office/officeart/2005/8/layout/vList2"/>
    <dgm:cxn modelId="{954415C6-A2E6-4AE5-A7D3-93E514498E45}" type="presParOf" srcId="{9C0549E7-8875-47B5-B34D-09C12FA3265D}" destId="{FB8A53AD-9A75-40C3-9844-061919E5F314}" srcOrd="5" destOrd="0" presId="urn:microsoft.com/office/officeart/2005/8/layout/vList2"/>
    <dgm:cxn modelId="{CAA111AF-9790-49A3-A695-FBE2FDFF4192}" type="presParOf" srcId="{9C0549E7-8875-47B5-B34D-09C12FA3265D}" destId="{7BB96347-329A-4116-ACD2-8FFAFEB494EF}" srcOrd="6" destOrd="0" presId="urn:microsoft.com/office/officeart/2005/8/layout/vList2"/>
    <dgm:cxn modelId="{D5B9043B-37DE-4FFA-A6B1-21DA0B751C7B}" type="presParOf" srcId="{9C0549E7-8875-47B5-B34D-09C12FA3265D}" destId="{5A3481DA-2294-44F9-A8F0-8B3B357F27E1}" srcOrd="7" destOrd="0" presId="urn:microsoft.com/office/officeart/2005/8/layout/vList2"/>
    <dgm:cxn modelId="{69AA0043-6427-4FB4-8BD0-BE38D980F2C9}" type="presParOf" srcId="{9C0549E7-8875-47B5-B34D-09C12FA3265D}" destId="{BA6FF55D-74C8-422D-8965-719328AC7D8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475CF0D7-9EEF-4BAF-A611-417BC083CB9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AB5417A-D80D-42D8-BAD2-7E487543F7AE}" type="parTrans" cxnId="{8513704E-BEB5-42DF-8F6E-06B68B0C2118}">
      <dgm:prSet/>
      <dgm:spPr/>
      <dgm:t>
        <a:bodyPr/>
        <a:lstStyle/>
        <a:p>
          <a:endParaRPr lang="en-US"/>
        </a:p>
      </dgm:t>
    </dgm:pt>
    <dgm:pt modelId="{103832D7-28A1-4A2A-A388-1BC28BE997CF}">
      <dgm:prSet/>
      <dgm:spPr>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ru-RU"/>
            <a:t>Гражданские и политические права</a:t>
          </a:r>
          <a:endParaRPr lang="en-US"/>
        </a:p>
      </dgm:t>
    </dgm:pt>
    <dgm:pt modelId="{603A42EE-9837-4EEA-BE74-0420CFE62654}" type="sibTrans" cxnId="{8513704E-BEB5-42DF-8F6E-06B68B0C2118}">
      <dgm:prSet/>
      <dgm:spPr/>
      <dgm:t>
        <a:bodyPr/>
        <a:lstStyle/>
        <a:p>
          <a:endParaRPr lang="en-US"/>
        </a:p>
      </dgm:t>
    </dgm:pt>
    <dgm:pt modelId="{10566D69-A648-48A2-A413-512ECD46ABA2}" type="parTrans" cxnId="{A00A0E72-41B8-405D-923E-7931EF0CBA36}">
      <dgm:prSet/>
      <dgm:spPr/>
      <dgm:t>
        <a:bodyPr/>
        <a:lstStyle/>
        <a:p>
          <a:endParaRPr lang="en-US"/>
        </a:p>
      </dgm:t>
    </dgm:pt>
    <dgm:pt modelId="{928DB8C4-365A-481F-971C-9A969B7FB7BD}">
      <dgm:prSet/>
      <dgm:spPr>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dgm:spPr>
      <dgm:t>
        <a:bodyPr/>
        <a:lstStyle/>
        <a:p>
          <a:r>
            <a:rPr lang="ru-RU"/>
            <a:t>Экономические, социальные и культурные права</a:t>
          </a:r>
          <a:endParaRPr lang="en-US"/>
        </a:p>
      </dgm:t>
    </dgm:pt>
    <dgm:pt modelId="{F2ECE283-B7B1-439E-ADFC-26F1633F0437}" type="sibTrans" cxnId="{A00A0E72-41B8-405D-923E-7931EF0CBA36}">
      <dgm:prSet/>
      <dgm:spPr/>
      <dgm:t>
        <a:bodyPr/>
        <a:lstStyle/>
        <a:p>
          <a:endParaRPr lang="en-US"/>
        </a:p>
      </dgm:t>
    </dgm:pt>
    <dgm:pt modelId="{F1D8C7B8-EE99-47C0-82CE-AF94D2DEFFB4}" type="parTrans" cxnId="{7A4F0D99-2A0A-4A5B-8EF1-A4A54C33B2AF}">
      <dgm:prSet/>
      <dgm:spPr/>
      <dgm:t>
        <a:bodyPr/>
        <a:lstStyle/>
        <a:p>
          <a:endParaRPr lang="en-US"/>
        </a:p>
      </dgm:t>
    </dgm:pt>
    <dgm:pt modelId="{6553A387-8348-4E37-893F-6973D20A9715}">
      <dgm:prSet/>
      <dgm:spPr>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dgm:spPr>
      <dgm:t>
        <a:bodyPr/>
        <a:lstStyle/>
        <a:p>
          <a:r>
            <a:rPr lang="ru-RU"/>
            <a:t>Групповые права или коллективные права?</a:t>
          </a:r>
          <a:endParaRPr lang="en-US"/>
        </a:p>
      </dgm:t>
    </dgm:pt>
    <dgm:pt modelId="{66B626F7-BD9A-455B-AFE6-2F26EAF4793D}" type="sibTrans" cxnId="{7A4F0D99-2A0A-4A5B-8EF1-A4A54C33B2AF}">
      <dgm:prSet/>
      <dgm:spPr/>
      <dgm:t>
        <a:bodyPr/>
        <a:lstStyle/>
        <a:p>
          <a:endParaRPr lang="en-US"/>
        </a:p>
      </dgm:t>
    </dgm:pt>
    <dgm:pt modelId="{731A00E8-CFF0-4151-9026-91450ECA2EE9}" type="pres">
      <dgm:prSet presAssocID="{475CF0D7-9EEF-4BAF-A611-417BC083CB99}" presName="linear" presStyleCnt="0">
        <dgm:presLayoutVars>
          <dgm:animLvl val="lvl"/>
          <dgm:resizeHandles val="exact"/>
        </dgm:presLayoutVars>
      </dgm:prSet>
      <dgm:spPr/>
    </dgm:pt>
    <dgm:pt modelId="{C3C15B93-A8BD-4D70-BE86-2615144C638C}" type="pres">
      <dgm:prSet presAssocID="{103832D7-28A1-4A2A-A388-1BC28BE997CF}" presName="parentText" presStyleLbl="node1" presStyleIdx="0" presStyleCnt="3" custLinFactNeighborX="-26951" custLinFactNeighborY="85831">
        <dgm:presLayoutVars>
          <dgm:chMax val="0"/>
          <dgm:bulletEnabled val="1"/>
        </dgm:presLayoutVars>
      </dgm:prSet>
      <dgm:spPr/>
    </dgm:pt>
    <dgm:pt modelId="{289E2175-E8B4-4E7A-9A58-2283B4BADA5D}" type="pres">
      <dgm:prSet presAssocID="{603A42EE-9837-4EEA-BE74-0420CFE62654}" presName="spacer" presStyleCnt="0"/>
      <dgm:spPr/>
    </dgm:pt>
    <dgm:pt modelId="{E39D3A25-C9B4-4154-A88A-5760BF780641}" type="pres">
      <dgm:prSet presAssocID="{928DB8C4-365A-481F-971C-9A969B7FB7BD}" presName="parentText" presStyleLbl="node1" presStyleIdx="1" presStyleCnt="3">
        <dgm:presLayoutVars>
          <dgm:chMax val="0"/>
          <dgm:bulletEnabled val="1"/>
        </dgm:presLayoutVars>
      </dgm:prSet>
      <dgm:spPr/>
    </dgm:pt>
    <dgm:pt modelId="{B8A66EF0-1255-4535-86C2-4376E05DFD8A}" type="pres">
      <dgm:prSet presAssocID="{F2ECE283-B7B1-439E-ADFC-26F1633F0437}" presName="spacer" presStyleCnt="0"/>
      <dgm:spPr/>
    </dgm:pt>
    <dgm:pt modelId="{1D33AC06-5E01-4BD3-A3E6-7F685F1A9C9F}" type="pres">
      <dgm:prSet presAssocID="{6553A387-8348-4E37-893F-6973D20A9715}" presName="parentText" presStyleLbl="node1" presStyleIdx="2" presStyleCnt="3">
        <dgm:presLayoutVars>
          <dgm:chMax val="0"/>
          <dgm:bulletEnabled val="1"/>
        </dgm:presLayoutVars>
      </dgm:prSet>
      <dgm:spPr/>
    </dgm:pt>
  </dgm:ptLst>
  <dgm:cxnLst>
    <dgm:cxn modelId="{034BBC69-C0A7-4233-AD52-373257975975}" type="presOf" srcId="{475CF0D7-9EEF-4BAF-A611-417BC083CB99}" destId="{731A00E8-CFF0-4151-9026-91450ECA2EE9}" srcOrd="0" destOrd="0" presId="urn:microsoft.com/office/officeart/2005/8/layout/vList2"/>
    <dgm:cxn modelId="{8513704E-BEB5-42DF-8F6E-06B68B0C2118}" srcId="{475CF0D7-9EEF-4BAF-A611-417BC083CB99}" destId="{103832D7-28A1-4A2A-A388-1BC28BE997CF}" srcOrd="0" destOrd="0" parTransId="{EAB5417A-D80D-42D8-BAD2-7E487543F7AE}" sibTransId="{603A42EE-9837-4EEA-BE74-0420CFE62654}"/>
    <dgm:cxn modelId="{A00A0E72-41B8-405D-923E-7931EF0CBA36}" srcId="{475CF0D7-9EEF-4BAF-A611-417BC083CB99}" destId="{928DB8C4-365A-481F-971C-9A969B7FB7BD}" srcOrd="1" destOrd="0" parTransId="{10566D69-A648-48A2-A413-512ECD46ABA2}" sibTransId="{F2ECE283-B7B1-439E-ADFC-26F1633F0437}"/>
    <dgm:cxn modelId="{6CE4A77F-9ED5-46BE-9A1B-56B4ABBD1B1B}" type="presOf" srcId="{6553A387-8348-4E37-893F-6973D20A9715}" destId="{1D33AC06-5E01-4BD3-A3E6-7F685F1A9C9F}" srcOrd="0" destOrd="0" presId="urn:microsoft.com/office/officeart/2005/8/layout/vList2"/>
    <dgm:cxn modelId="{D50CDC85-9535-43B1-B495-35DC59C684C0}" type="presOf" srcId="{103832D7-28A1-4A2A-A388-1BC28BE997CF}" destId="{C3C15B93-A8BD-4D70-BE86-2615144C638C}" srcOrd="0" destOrd="0" presId="urn:microsoft.com/office/officeart/2005/8/layout/vList2"/>
    <dgm:cxn modelId="{7A4F0D99-2A0A-4A5B-8EF1-A4A54C33B2AF}" srcId="{475CF0D7-9EEF-4BAF-A611-417BC083CB99}" destId="{6553A387-8348-4E37-893F-6973D20A9715}" srcOrd="2" destOrd="0" parTransId="{F1D8C7B8-EE99-47C0-82CE-AF94D2DEFFB4}" sibTransId="{66B626F7-BD9A-455B-AFE6-2F26EAF4793D}"/>
    <dgm:cxn modelId="{94B2B5E0-7A5E-49FF-9700-85FAFA1165C2}" type="presOf" srcId="{928DB8C4-365A-481F-971C-9A969B7FB7BD}" destId="{E39D3A25-C9B4-4154-A88A-5760BF780641}" srcOrd="0" destOrd="0" presId="urn:microsoft.com/office/officeart/2005/8/layout/vList2"/>
    <dgm:cxn modelId="{E2FCF44A-BBE5-4C19-A6D8-147517E36C20}" type="presParOf" srcId="{731A00E8-CFF0-4151-9026-91450ECA2EE9}" destId="{C3C15B93-A8BD-4D70-BE86-2615144C638C}" srcOrd="0" destOrd="0" presId="urn:microsoft.com/office/officeart/2005/8/layout/vList2"/>
    <dgm:cxn modelId="{454BF1AE-CC64-4603-84AD-4ECDE58F957B}" type="presParOf" srcId="{731A00E8-CFF0-4151-9026-91450ECA2EE9}" destId="{289E2175-E8B4-4E7A-9A58-2283B4BADA5D}" srcOrd="1" destOrd="0" presId="urn:microsoft.com/office/officeart/2005/8/layout/vList2"/>
    <dgm:cxn modelId="{CEACEC11-F47D-4943-8150-A42AEF94946C}" type="presParOf" srcId="{731A00E8-CFF0-4151-9026-91450ECA2EE9}" destId="{E39D3A25-C9B4-4154-A88A-5760BF780641}" srcOrd="2" destOrd="0" presId="urn:microsoft.com/office/officeart/2005/8/layout/vList2"/>
    <dgm:cxn modelId="{A37251B1-9595-447F-9BD1-15EC25198019}" type="presParOf" srcId="{731A00E8-CFF0-4151-9026-91450ECA2EE9}" destId="{B8A66EF0-1255-4535-86C2-4376E05DFD8A}" srcOrd="3" destOrd="0" presId="urn:microsoft.com/office/officeart/2005/8/layout/vList2"/>
    <dgm:cxn modelId="{E6D38DBF-305F-4F99-90B7-4C7133B8B537}" type="presParOf" srcId="{731A00E8-CFF0-4151-9026-91450ECA2EE9}" destId="{1D33AC06-5E01-4BD3-A3E6-7F685F1A9C9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F27B9D33-B23A-4DEC-A153-23D8A7669EC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34CA13F-A544-4171-81A4-D557932C8BE8}" type="parTrans" cxnId="{CCBE8278-596E-485B-A0B9-FD5BFBCA7B30}">
      <dgm:prSet/>
      <dgm:spPr/>
      <dgm:t>
        <a:bodyPr/>
        <a:lstStyle/>
        <a:p>
          <a:endParaRPr lang="en-US"/>
        </a:p>
      </dgm:t>
    </dgm:pt>
    <dgm:pt modelId="{BECFB0CF-2B7F-4CB1-8983-488E0ABA3AFA}">
      <dgm:prSet/>
      <dgm:spPr>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ru-RU"/>
            <a:t>Право на жизнь</a:t>
          </a:r>
          <a:endParaRPr lang="en-US"/>
        </a:p>
      </dgm:t>
    </dgm:pt>
    <dgm:pt modelId="{A05DD4E2-B023-44C6-99C5-519F3ADDF08F}" type="sibTrans" cxnId="{CCBE8278-596E-485B-A0B9-FD5BFBCA7B30}">
      <dgm:prSet/>
      <dgm:spPr/>
      <dgm:t>
        <a:bodyPr/>
        <a:lstStyle/>
        <a:p>
          <a:endParaRPr lang="en-US"/>
        </a:p>
      </dgm:t>
    </dgm:pt>
    <dgm:pt modelId="{2CDF428C-C4D0-4255-89CD-3FB270A47987}" type="parTrans" cxnId="{613CA097-3F67-4E81-A520-2679882C9E86}">
      <dgm:prSet/>
      <dgm:spPr/>
      <dgm:t>
        <a:bodyPr/>
        <a:lstStyle/>
        <a:p>
          <a:endParaRPr lang="en-US"/>
        </a:p>
      </dgm:t>
    </dgm:pt>
    <dgm:pt modelId="{E6DF63AF-E98F-47FD-AD14-2BD838C2ED35}">
      <dgm:prSet/>
      <dgm:spPr>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dgm:spPr>
      <dgm:t>
        <a:bodyPr/>
        <a:lstStyle/>
        <a:p>
          <a:r>
            <a:rPr lang="ru-RU" dirty="0"/>
            <a:t>Право голоса</a:t>
          </a:r>
          <a:endParaRPr lang="en-US" dirty="0"/>
        </a:p>
      </dgm:t>
    </dgm:pt>
    <dgm:pt modelId="{BEFB5E13-2862-43D6-A2A0-18ECD12A91DA}" type="sibTrans" cxnId="{613CA097-3F67-4E81-A520-2679882C9E86}">
      <dgm:prSet/>
      <dgm:spPr/>
      <dgm:t>
        <a:bodyPr/>
        <a:lstStyle/>
        <a:p>
          <a:endParaRPr lang="en-US"/>
        </a:p>
      </dgm:t>
    </dgm:pt>
    <dgm:pt modelId="{2F4E3BBC-997E-4696-B54E-3CB5AE62D725}" type="parTrans" cxnId="{DEC9C979-7B64-416B-9023-74FCC39C5BE6}">
      <dgm:prSet/>
      <dgm:spPr/>
      <dgm:t>
        <a:bodyPr/>
        <a:lstStyle/>
        <a:p>
          <a:endParaRPr lang="en-US"/>
        </a:p>
      </dgm:t>
    </dgm:pt>
    <dgm:pt modelId="{944D9D4A-F796-4ED3-BFBF-81A8E0EEF12E}">
      <dgm:prSet/>
      <dgm:spPr>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dgm:spPr>
      <dgm:t>
        <a:bodyPr/>
        <a:lstStyle/>
        <a:p>
          <a:r>
            <a:rPr lang="ru-RU"/>
            <a:t>Право на справедливое судебное разбирательство</a:t>
          </a:r>
          <a:endParaRPr lang="en-US"/>
        </a:p>
      </dgm:t>
    </dgm:pt>
    <dgm:pt modelId="{82203C8B-9934-4698-A37B-F1B71529B502}" type="sibTrans" cxnId="{DEC9C979-7B64-416B-9023-74FCC39C5BE6}">
      <dgm:prSet/>
      <dgm:spPr/>
      <dgm:t>
        <a:bodyPr/>
        <a:lstStyle/>
        <a:p>
          <a:endParaRPr lang="en-US"/>
        </a:p>
      </dgm:t>
    </dgm:pt>
    <dgm:pt modelId="{9447B6A5-7EB4-42A1-B533-A91CB30B8202}" type="parTrans" cxnId="{BF2D9075-F763-4F3E-B7D8-E35697EB984A}">
      <dgm:prSet/>
      <dgm:spPr/>
      <dgm:t>
        <a:bodyPr/>
        <a:lstStyle/>
        <a:p>
          <a:endParaRPr lang="en-US"/>
        </a:p>
      </dgm:t>
    </dgm:pt>
    <dgm:pt modelId="{6D9FD80D-FEF2-4274-8559-CCD88BB3BF9C}">
      <dgm:prSet/>
      <dgm:spPr>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dgm:spPr>
      <dgm:t>
        <a:bodyPr/>
        <a:lstStyle/>
        <a:p>
          <a:r>
            <a:rPr lang="ru-RU"/>
            <a:t>Право на свободу мысли, совести и религии</a:t>
          </a:r>
          <a:endParaRPr lang="en-US"/>
        </a:p>
      </dgm:t>
    </dgm:pt>
    <dgm:pt modelId="{9616A6F4-F8C2-4A41-814A-E8A4DBEDAC4D}" type="sibTrans" cxnId="{BF2D9075-F763-4F3E-B7D8-E35697EB984A}">
      <dgm:prSet/>
      <dgm:spPr/>
      <dgm:t>
        <a:bodyPr/>
        <a:lstStyle/>
        <a:p>
          <a:endParaRPr lang="en-US"/>
        </a:p>
      </dgm:t>
    </dgm:pt>
    <dgm:pt modelId="{808FCCDA-DCD1-40E3-AC19-CB0F38F5B11A}" type="parTrans" cxnId="{F8E30CF4-2172-4CB7-BAEA-74150A498929}">
      <dgm:prSet/>
      <dgm:spPr/>
      <dgm:t>
        <a:bodyPr/>
        <a:lstStyle/>
        <a:p>
          <a:endParaRPr lang="en-US"/>
        </a:p>
      </dgm:t>
    </dgm:pt>
    <dgm:pt modelId="{F66E3FAB-C24C-47C0-9371-98343DAC789D}">
      <dgm:prSet/>
      <dgm:spPr>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dgm:spPr>
      <dgm:t>
        <a:bodyPr/>
        <a:lstStyle/>
        <a:p>
          <a:r>
            <a:rPr lang="ru-RU"/>
            <a:t>Право на свободу выражения мнений</a:t>
          </a:r>
          <a:endParaRPr lang="en-US"/>
        </a:p>
      </dgm:t>
    </dgm:pt>
    <dgm:pt modelId="{CF93D750-BAD0-49E6-8A65-A3AD9F2FECE6}" type="sibTrans" cxnId="{F8E30CF4-2172-4CB7-BAEA-74150A498929}">
      <dgm:prSet/>
      <dgm:spPr/>
      <dgm:t>
        <a:bodyPr/>
        <a:lstStyle/>
        <a:p>
          <a:endParaRPr lang="en-US"/>
        </a:p>
      </dgm:t>
    </dgm:pt>
    <dgm:pt modelId="{74393897-2EBC-44B5-A84F-68253D52A59E}" type="parTrans" cxnId="{780FE4D6-562A-4005-983C-CC2BB12CDA23}">
      <dgm:prSet/>
      <dgm:spPr/>
      <dgm:t>
        <a:bodyPr/>
        <a:lstStyle/>
        <a:p>
          <a:endParaRPr lang="en-US"/>
        </a:p>
      </dgm:t>
    </dgm:pt>
    <dgm:pt modelId="{0DAE3ECB-73BE-4DF1-A1D8-E0FCC2D34156}">
      <dgm:prSet/>
      <dgm:spPr>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dgm:spPr>
      <dgm:t>
        <a:bodyPr/>
        <a:lstStyle/>
        <a:p>
          <a:r>
            <a:rPr lang="ru-RU"/>
            <a:t>Право на собрания и ассоциации</a:t>
          </a:r>
          <a:endParaRPr lang="en-US"/>
        </a:p>
      </dgm:t>
    </dgm:pt>
    <dgm:pt modelId="{8D6E1954-EA4C-4332-BA36-E46AAE9B8D5E}" type="sibTrans" cxnId="{780FE4D6-562A-4005-983C-CC2BB12CDA23}">
      <dgm:prSet/>
      <dgm:spPr/>
      <dgm:t>
        <a:bodyPr/>
        <a:lstStyle/>
        <a:p>
          <a:endParaRPr lang="en-US"/>
        </a:p>
      </dgm:t>
    </dgm:pt>
    <dgm:pt modelId="{4F98BA4A-9F19-49A5-81B2-A6C8BAD9A0A6}" type="pres">
      <dgm:prSet presAssocID="{F27B9D33-B23A-4DEC-A153-23D8A7669EC3}" presName="linear" presStyleCnt="0">
        <dgm:presLayoutVars>
          <dgm:animLvl val="lvl"/>
          <dgm:resizeHandles val="exact"/>
        </dgm:presLayoutVars>
      </dgm:prSet>
      <dgm:spPr/>
    </dgm:pt>
    <dgm:pt modelId="{1D483CF4-8ED7-416D-B4BF-0ADC5F3A0EFD}" type="pres">
      <dgm:prSet presAssocID="{BECFB0CF-2B7F-4CB1-8983-488E0ABA3AFA}" presName="parentText" presStyleLbl="node1" presStyleIdx="0" presStyleCnt="6">
        <dgm:presLayoutVars>
          <dgm:chMax val="0"/>
          <dgm:bulletEnabled val="1"/>
        </dgm:presLayoutVars>
      </dgm:prSet>
      <dgm:spPr/>
    </dgm:pt>
    <dgm:pt modelId="{A48AAF99-C765-4769-842A-CE2C0D4B7D27}" type="pres">
      <dgm:prSet presAssocID="{A05DD4E2-B023-44C6-99C5-519F3ADDF08F}" presName="spacer" presStyleCnt="0"/>
      <dgm:spPr/>
    </dgm:pt>
    <dgm:pt modelId="{2C08FEFC-433F-4D52-98E8-BB2C5982852A}" type="pres">
      <dgm:prSet presAssocID="{E6DF63AF-E98F-47FD-AD14-2BD838C2ED35}" presName="parentText" presStyleLbl="node1" presStyleIdx="1" presStyleCnt="6">
        <dgm:presLayoutVars>
          <dgm:chMax val="0"/>
          <dgm:bulletEnabled val="1"/>
        </dgm:presLayoutVars>
      </dgm:prSet>
      <dgm:spPr/>
    </dgm:pt>
    <dgm:pt modelId="{9F0ECA3C-FBAB-4859-83D3-41AA04073E2F}" type="pres">
      <dgm:prSet presAssocID="{BEFB5E13-2862-43D6-A2A0-18ECD12A91DA}" presName="spacer" presStyleCnt="0"/>
      <dgm:spPr/>
    </dgm:pt>
    <dgm:pt modelId="{E85555AC-E808-4557-B08A-9DFB7E4C8995}" type="pres">
      <dgm:prSet presAssocID="{944D9D4A-F796-4ED3-BFBF-81A8E0EEF12E}" presName="parentText" presStyleLbl="node1" presStyleIdx="2" presStyleCnt="6">
        <dgm:presLayoutVars>
          <dgm:chMax val="0"/>
          <dgm:bulletEnabled val="1"/>
        </dgm:presLayoutVars>
      </dgm:prSet>
      <dgm:spPr/>
    </dgm:pt>
    <dgm:pt modelId="{432C490F-FE8F-494C-9E40-8B9D23650F11}" type="pres">
      <dgm:prSet presAssocID="{82203C8B-9934-4698-A37B-F1B71529B502}" presName="spacer" presStyleCnt="0"/>
      <dgm:spPr/>
    </dgm:pt>
    <dgm:pt modelId="{F672DC1B-4456-406A-ACBA-5886D8D08656}" type="pres">
      <dgm:prSet presAssocID="{6D9FD80D-FEF2-4274-8559-CCD88BB3BF9C}" presName="parentText" presStyleLbl="node1" presStyleIdx="3" presStyleCnt="6">
        <dgm:presLayoutVars>
          <dgm:chMax val="0"/>
          <dgm:bulletEnabled val="1"/>
        </dgm:presLayoutVars>
      </dgm:prSet>
      <dgm:spPr/>
    </dgm:pt>
    <dgm:pt modelId="{2BB483F2-7BF1-4B56-8B08-CF41C4823B03}" type="pres">
      <dgm:prSet presAssocID="{9616A6F4-F8C2-4A41-814A-E8A4DBEDAC4D}" presName="spacer" presStyleCnt="0"/>
      <dgm:spPr/>
    </dgm:pt>
    <dgm:pt modelId="{F9F87381-790A-4A66-8CFA-98F781DE5490}" type="pres">
      <dgm:prSet presAssocID="{F66E3FAB-C24C-47C0-9371-98343DAC789D}" presName="parentText" presStyleLbl="node1" presStyleIdx="4" presStyleCnt="6">
        <dgm:presLayoutVars>
          <dgm:chMax val="0"/>
          <dgm:bulletEnabled val="1"/>
        </dgm:presLayoutVars>
      </dgm:prSet>
      <dgm:spPr/>
    </dgm:pt>
    <dgm:pt modelId="{AAE27A8B-0064-492C-A796-127EC311E91A}" type="pres">
      <dgm:prSet presAssocID="{CF93D750-BAD0-49E6-8A65-A3AD9F2FECE6}" presName="spacer" presStyleCnt="0"/>
      <dgm:spPr/>
    </dgm:pt>
    <dgm:pt modelId="{CB659D62-6A8E-4FFA-96BA-8127EDF0AD77}" type="pres">
      <dgm:prSet presAssocID="{0DAE3ECB-73BE-4DF1-A1D8-E0FCC2D34156}" presName="parentText" presStyleLbl="node1" presStyleIdx="5" presStyleCnt="6">
        <dgm:presLayoutVars>
          <dgm:chMax val="0"/>
          <dgm:bulletEnabled val="1"/>
        </dgm:presLayoutVars>
      </dgm:prSet>
      <dgm:spPr/>
    </dgm:pt>
  </dgm:ptLst>
  <dgm:cxnLst>
    <dgm:cxn modelId="{BB11CD14-9F28-4B83-8F8E-6551A61C011A}" type="presOf" srcId="{944D9D4A-F796-4ED3-BFBF-81A8E0EEF12E}" destId="{E85555AC-E808-4557-B08A-9DFB7E4C8995}" srcOrd="0" destOrd="0" presId="urn:microsoft.com/office/officeart/2005/8/layout/vList2"/>
    <dgm:cxn modelId="{172BE52F-A410-467A-AF7B-731D17212E58}" type="presOf" srcId="{F66E3FAB-C24C-47C0-9371-98343DAC789D}" destId="{F9F87381-790A-4A66-8CFA-98F781DE5490}" srcOrd="0" destOrd="0" presId="urn:microsoft.com/office/officeart/2005/8/layout/vList2"/>
    <dgm:cxn modelId="{4534ED34-772F-47D2-9B78-F507CDC3B652}" type="presOf" srcId="{F27B9D33-B23A-4DEC-A153-23D8A7669EC3}" destId="{4F98BA4A-9F19-49A5-81B2-A6C8BAD9A0A6}" srcOrd="0" destOrd="0" presId="urn:microsoft.com/office/officeart/2005/8/layout/vList2"/>
    <dgm:cxn modelId="{C0ACDA5C-247B-4D5A-8AD2-1933C21C0F24}" type="presOf" srcId="{6D9FD80D-FEF2-4274-8559-CCD88BB3BF9C}" destId="{F672DC1B-4456-406A-ACBA-5886D8D08656}" srcOrd="0" destOrd="0" presId="urn:microsoft.com/office/officeart/2005/8/layout/vList2"/>
    <dgm:cxn modelId="{BF2D9075-F763-4F3E-B7D8-E35697EB984A}" srcId="{F27B9D33-B23A-4DEC-A153-23D8A7669EC3}" destId="{6D9FD80D-FEF2-4274-8559-CCD88BB3BF9C}" srcOrd="3" destOrd="0" parTransId="{9447B6A5-7EB4-42A1-B533-A91CB30B8202}" sibTransId="{9616A6F4-F8C2-4A41-814A-E8A4DBEDAC4D}"/>
    <dgm:cxn modelId="{C8039B57-43E9-4469-8B94-109B832B438E}" type="presOf" srcId="{E6DF63AF-E98F-47FD-AD14-2BD838C2ED35}" destId="{2C08FEFC-433F-4D52-98E8-BB2C5982852A}" srcOrd="0" destOrd="0" presId="urn:microsoft.com/office/officeart/2005/8/layout/vList2"/>
    <dgm:cxn modelId="{CCBE8278-596E-485B-A0B9-FD5BFBCA7B30}" srcId="{F27B9D33-B23A-4DEC-A153-23D8A7669EC3}" destId="{BECFB0CF-2B7F-4CB1-8983-488E0ABA3AFA}" srcOrd="0" destOrd="0" parTransId="{634CA13F-A544-4171-81A4-D557932C8BE8}" sibTransId="{A05DD4E2-B023-44C6-99C5-519F3ADDF08F}"/>
    <dgm:cxn modelId="{140BC778-ED98-4DF9-98EF-6D2F468ACA95}" type="presOf" srcId="{BECFB0CF-2B7F-4CB1-8983-488E0ABA3AFA}" destId="{1D483CF4-8ED7-416D-B4BF-0ADC5F3A0EFD}" srcOrd="0" destOrd="0" presId="urn:microsoft.com/office/officeart/2005/8/layout/vList2"/>
    <dgm:cxn modelId="{DEC9C979-7B64-416B-9023-74FCC39C5BE6}" srcId="{F27B9D33-B23A-4DEC-A153-23D8A7669EC3}" destId="{944D9D4A-F796-4ED3-BFBF-81A8E0EEF12E}" srcOrd="2" destOrd="0" parTransId="{2F4E3BBC-997E-4696-B54E-3CB5AE62D725}" sibTransId="{82203C8B-9934-4698-A37B-F1B71529B502}"/>
    <dgm:cxn modelId="{04E3FC89-BDCC-4A2B-B5DF-293B36AC52CA}" type="presOf" srcId="{0DAE3ECB-73BE-4DF1-A1D8-E0FCC2D34156}" destId="{CB659D62-6A8E-4FFA-96BA-8127EDF0AD77}" srcOrd="0" destOrd="0" presId="urn:microsoft.com/office/officeart/2005/8/layout/vList2"/>
    <dgm:cxn modelId="{613CA097-3F67-4E81-A520-2679882C9E86}" srcId="{F27B9D33-B23A-4DEC-A153-23D8A7669EC3}" destId="{E6DF63AF-E98F-47FD-AD14-2BD838C2ED35}" srcOrd="1" destOrd="0" parTransId="{2CDF428C-C4D0-4255-89CD-3FB270A47987}" sibTransId="{BEFB5E13-2862-43D6-A2A0-18ECD12A91DA}"/>
    <dgm:cxn modelId="{780FE4D6-562A-4005-983C-CC2BB12CDA23}" srcId="{F27B9D33-B23A-4DEC-A153-23D8A7669EC3}" destId="{0DAE3ECB-73BE-4DF1-A1D8-E0FCC2D34156}" srcOrd="5" destOrd="0" parTransId="{74393897-2EBC-44B5-A84F-68253D52A59E}" sibTransId="{8D6E1954-EA4C-4332-BA36-E46AAE9B8D5E}"/>
    <dgm:cxn modelId="{F8E30CF4-2172-4CB7-BAEA-74150A498929}" srcId="{F27B9D33-B23A-4DEC-A153-23D8A7669EC3}" destId="{F66E3FAB-C24C-47C0-9371-98343DAC789D}" srcOrd="4" destOrd="0" parTransId="{808FCCDA-DCD1-40E3-AC19-CB0F38F5B11A}" sibTransId="{CF93D750-BAD0-49E6-8A65-A3AD9F2FECE6}"/>
    <dgm:cxn modelId="{6EF25069-642D-45E2-9809-AE205070F6F9}" type="presParOf" srcId="{4F98BA4A-9F19-49A5-81B2-A6C8BAD9A0A6}" destId="{1D483CF4-8ED7-416D-B4BF-0ADC5F3A0EFD}" srcOrd="0" destOrd="0" presId="urn:microsoft.com/office/officeart/2005/8/layout/vList2"/>
    <dgm:cxn modelId="{483CC8F5-0639-43BC-9411-4BED78A17A88}" type="presParOf" srcId="{4F98BA4A-9F19-49A5-81B2-A6C8BAD9A0A6}" destId="{A48AAF99-C765-4769-842A-CE2C0D4B7D27}" srcOrd="1" destOrd="0" presId="urn:microsoft.com/office/officeart/2005/8/layout/vList2"/>
    <dgm:cxn modelId="{1D598C55-C50D-493B-91AD-093C6D0D932D}" type="presParOf" srcId="{4F98BA4A-9F19-49A5-81B2-A6C8BAD9A0A6}" destId="{2C08FEFC-433F-4D52-98E8-BB2C5982852A}" srcOrd="2" destOrd="0" presId="urn:microsoft.com/office/officeart/2005/8/layout/vList2"/>
    <dgm:cxn modelId="{0B699ED3-779B-4345-8E34-E9E4F6F09349}" type="presParOf" srcId="{4F98BA4A-9F19-49A5-81B2-A6C8BAD9A0A6}" destId="{9F0ECA3C-FBAB-4859-83D3-41AA04073E2F}" srcOrd="3" destOrd="0" presId="urn:microsoft.com/office/officeart/2005/8/layout/vList2"/>
    <dgm:cxn modelId="{22C50FEC-639C-4660-99A0-5AA5E5052DDB}" type="presParOf" srcId="{4F98BA4A-9F19-49A5-81B2-A6C8BAD9A0A6}" destId="{E85555AC-E808-4557-B08A-9DFB7E4C8995}" srcOrd="4" destOrd="0" presId="urn:microsoft.com/office/officeart/2005/8/layout/vList2"/>
    <dgm:cxn modelId="{822BA00E-26A1-48E0-8632-4B41196AB9C7}" type="presParOf" srcId="{4F98BA4A-9F19-49A5-81B2-A6C8BAD9A0A6}" destId="{432C490F-FE8F-494C-9E40-8B9D23650F11}" srcOrd="5" destOrd="0" presId="urn:microsoft.com/office/officeart/2005/8/layout/vList2"/>
    <dgm:cxn modelId="{738D2948-CC18-4850-BB25-942906D8923A}" type="presParOf" srcId="{4F98BA4A-9F19-49A5-81B2-A6C8BAD9A0A6}" destId="{F672DC1B-4456-406A-ACBA-5886D8D08656}" srcOrd="6" destOrd="0" presId="urn:microsoft.com/office/officeart/2005/8/layout/vList2"/>
    <dgm:cxn modelId="{202100E9-9D40-48CD-8D12-4120EC623933}" type="presParOf" srcId="{4F98BA4A-9F19-49A5-81B2-A6C8BAD9A0A6}" destId="{2BB483F2-7BF1-4B56-8B08-CF41C4823B03}" srcOrd="7" destOrd="0" presId="urn:microsoft.com/office/officeart/2005/8/layout/vList2"/>
    <dgm:cxn modelId="{2AD9FC61-524E-4D12-9518-2D75E664B993}" type="presParOf" srcId="{4F98BA4A-9F19-49A5-81B2-A6C8BAD9A0A6}" destId="{F9F87381-790A-4A66-8CFA-98F781DE5490}" srcOrd="8" destOrd="0" presId="urn:microsoft.com/office/officeart/2005/8/layout/vList2"/>
    <dgm:cxn modelId="{E10393A2-7135-4CE3-81B4-2399FCF2E6F7}" type="presParOf" srcId="{4F98BA4A-9F19-49A5-81B2-A6C8BAD9A0A6}" destId="{AAE27A8B-0064-492C-A796-127EC311E91A}" srcOrd="9" destOrd="0" presId="urn:microsoft.com/office/officeart/2005/8/layout/vList2"/>
    <dgm:cxn modelId="{BFE29979-7750-45BF-ABA6-E33053D9B752}" type="presParOf" srcId="{4F98BA4A-9F19-49A5-81B2-A6C8BAD9A0A6}" destId="{CB659D62-6A8E-4FFA-96BA-8127EDF0AD7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F2F9C559-20A8-4BA9-922E-FC528FE9575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08B5D74-79DB-4E5A-92A8-05A61346F82A}" type="parTrans" cxnId="{1B1409F3-A0D0-44FF-A8A9-F0F7449AE5D8}">
      <dgm:prSet/>
      <dgm:spPr/>
      <dgm:t>
        <a:bodyPr/>
        <a:lstStyle/>
        <a:p>
          <a:endParaRPr lang="en-US"/>
        </a:p>
      </dgm:t>
    </dgm:pt>
    <dgm:pt modelId="{1F157062-300C-4AA8-80F6-493B4EFF1C21}">
      <dgm:prSet/>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ru-RU" dirty="0"/>
            <a:t>Право на достаточное питание и жилище</a:t>
          </a:r>
          <a:endParaRPr lang="en-US" dirty="0"/>
        </a:p>
      </dgm:t>
    </dgm:pt>
    <dgm:pt modelId="{72299430-30D5-41FB-AF8D-1B0EF5F8495D}" type="sibTrans" cxnId="{1B1409F3-A0D0-44FF-A8A9-F0F7449AE5D8}">
      <dgm:prSet/>
      <dgm:spPr/>
      <dgm:t>
        <a:bodyPr/>
        <a:lstStyle/>
        <a:p>
          <a:endParaRPr lang="en-US"/>
        </a:p>
      </dgm:t>
    </dgm:pt>
    <dgm:pt modelId="{482BBF02-FEFC-4709-BFB3-A3AEB678EC2A}" type="parTrans" cxnId="{3013D713-A2F9-4269-9A86-36185726C1B0}">
      <dgm:prSet/>
      <dgm:spPr/>
      <dgm:t>
        <a:bodyPr/>
        <a:lstStyle/>
        <a:p>
          <a:endParaRPr lang="en-US"/>
        </a:p>
      </dgm:t>
    </dgm:pt>
    <dgm:pt modelId="{AB5E6285-236A-4415-8AC2-C780AE28610B}">
      <dgm:prSet/>
      <dgm:spPr>
        <a:solidFill>
          <a:schemeClr val="bg2">
            <a:lumMod val="50000"/>
          </a:schemeClr>
        </a:solidFill>
        <a:ln w="12700" cap="flat" cmpd="sng" algn="ctr">
          <a:solidFill>
            <a:schemeClr val="lt1">
              <a:hueOff val="0"/>
              <a:satOff val="0"/>
              <a:lumOff val="0"/>
              <a:alphaOff val="0"/>
            </a:schemeClr>
          </a:solidFill>
          <a:prstDash val="solid"/>
          <a:miter lim="800000"/>
        </a:ln>
      </dgm:spPr>
      <dgm:t>
        <a:bodyPr/>
        <a:lstStyle/>
        <a:p>
          <a:r>
            <a:rPr lang="ru-RU"/>
            <a:t>Право на образование</a:t>
          </a:r>
          <a:endParaRPr lang="en-US"/>
        </a:p>
      </dgm:t>
    </dgm:pt>
    <dgm:pt modelId="{AF9CFCA4-25E6-4AAD-826E-CFE7164ADD23}" type="sibTrans" cxnId="{3013D713-A2F9-4269-9A86-36185726C1B0}">
      <dgm:prSet/>
      <dgm:spPr/>
      <dgm:t>
        <a:bodyPr/>
        <a:lstStyle/>
        <a:p>
          <a:endParaRPr lang="en-US"/>
        </a:p>
      </dgm:t>
    </dgm:pt>
    <dgm:pt modelId="{58A360AC-3C65-4F20-A977-70E3D3A19883}" type="parTrans" cxnId="{2F99CA8B-8211-46FC-88EE-D002CF4C2A35}">
      <dgm:prSet/>
      <dgm:spPr/>
      <dgm:t>
        <a:bodyPr/>
        <a:lstStyle/>
        <a:p>
          <a:endParaRPr lang="en-US"/>
        </a:p>
      </dgm:t>
    </dgm:pt>
    <dgm:pt modelId="{EEFA2908-3FFB-4138-83AF-BD4547292EF9}">
      <dgm:prSet/>
      <dgm:spPr>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ru-RU"/>
            <a:t>Право на здоровье</a:t>
          </a:r>
          <a:endParaRPr lang="en-US"/>
        </a:p>
      </dgm:t>
    </dgm:pt>
    <dgm:pt modelId="{6C07A94C-612A-4F0B-92BD-7DFA77A06ED9}" type="sibTrans" cxnId="{2F99CA8B-8211-46FC-88EE-D002CF4C2A35}">
      <dgm:prSet/>
      <dgm:spPr/>
      <dgm:t>
        <a:bodyPr/>
        <a:lstStyle/>
        <a:p>
          <a:endParaRPr lang="en-US"/>
        </a:p>
      </dgm:t>
    </dgm:pt>
    <dgm:pt modelId="{8B3C6CD3-5EAD-46BE-AD6D-21E8F8E5A8B4}" type="parTrans" cxnId="{092599CE-F9AB-4176-A142-1FB1DF87876C}">
      <dgm:prSet/>
      <dgm:spPr/>
      <dgm:t>
        <a:bodyPr/>
        <a:lstStyle/>
        <a:p>
          <a:endParaRPr lang="en-US"/>
        </a:p>
      </dgm:t>
    </dgm:pt>
    <dgm:pt modelId="{DE3C744D-F3CB-4489-8134-C98AC48BE256}">
      <dgm:prSet/>
      <dgm:spPr>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ru-RU"/>
            <a:t>Право на труд</a:t>
          </a:r>
          <a:endParaRPr lang="en-US"/>
        </a:p>
      </dgm:t>
    </dgm:pt>
    <dgm:pt modelId="{0D98C8FD-6683-4485-A779-B1189C2DFDBB}" type="sibTrans" cxnId="{092599CE-F9AB-4176-A142-1FB1DF87876C}">
      <dgm:prSet/>
      <dgm:spPr/>
      <dgm:t>
        <a:bodyPr/>
        <a:lstStyle/>
        <a:p>
          <a:endParaRPr lang="en-US"/>
        </a:p>
      </dgm:t>
    </dgm:pt>
    <dgm:pt modelId="{ACAB2F88-F1D6-4C70-928E-35EAE9438708}" type="parTrans" cxnId="{F89C4B2A-5637-4BE6-B4DF-5DCE2B7300FD}">
      <dgm:prSet/>
      <dgm:spPr/>
      <dgm:t>
        <a:bodyPr/>
        <a:lstStyle/>
        <a:p>
          <a:endParaRPr lang="en-US"/>
        </a:p>
      </dgm:t>
    </dgm:pt>
    <dgm:pt modelId="{0368BAEC-63B0-48F8-BB14-133FB8260BA3}">
      <dgm:prSet/>
      <dgm:spPr>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ru-RU"/>
            <a:t>Право на социальное обеспечение</a:t>
          </a:r>
          <a:endParaRPr lang="en-US"/>
        </a:p>
      </dgm:t>
    </dgm:pt>
    <dgm:pt modelId="{CA084034-3581-44F2-8EA6-ED9FD36B6C6E}" type="sibTrans" cxnId="{F89C4B2A-5637-4BE6-B4DF-5DCE2B7300FD}">
      <dgm:prSet/>
      <dgm:spPr/>
      <dgm:t>
        <a:bodyPr/>
        <a:lstStyle/>
        <a:p>
          <a:endParaRPr lang="en-US"/>
        </a:p>
      </dgm:t>
    </dgm:pt>
    <dgm:pt modelId="{9D620F25-0729-4D16-A623-1B51A90B3484}" type="parTrans" cxnId="{4DFF0759-937E-4EE7-84D2-E10FC6A214C0}">
      <dgm:prSet/>
      <dgm:spPr/>
      <dgm:t>
        <a:bodyPr/>
        <a:lstStyle/>
        <a:p>
          <a:endParaRPr lang="en-US"/>
        </a:p>
      </dgm:t>
    </dgm:pt>
    <dgm:pt modelId="{1812DC83-BF33-40B7-8953-7DDCF0877EF9}">
      <dgm:prSet/>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ru-RU"/>
            <a:t>Право на воду и санитарию</a:t>
          </a:r>
          <a:endParaRPr lang="en-US"/>
        </a:p>
      </dgm:t>
    </dgm:pt>
    <dgm:pt modelId="{23D7649D-A1D3-4D3A-A9C2-E0D77975765A}" type="sibTrans" cxnId="{4DFF0759-937E-4EE7-84D2-E10FC6A214C0}">
      <dgm:prSet/>
      <dgm:spPr/>
      <dgm:t>
        <a:bodyPr/>
        <a:lstStyle/>
        <a:p>
          <a:endParaRPr lang="en-US"/>
        </a:p>
      </dgm:t>
    </dgm:pt>
    <dgm:pt modelId="{F1990BF7-F230-4A82-915C-BF154893EDF0}" type="parTrans" cxnId="{FC04B737-0CAC-4DF5-9BD4-D83F96D6FC8A}">
      <dgm:prSet/>
      <dgm:spPr/>
      <dgm:t>
        <a:bodyPr/>
        <a:lstStyle/>
        <a:p>
          <a:endParaRPr lang="en-US"/>
        </a:p>
      </dgm:t>
    </dgm:pt>
    <dgm:pt modelId="{AF1785E9-68BC-4688-8DEF-F48173C4176B}">
      <dgm:prSet/>
      <dgm:spPr>
        <a:solidFill>
          <a:srgbClr val="7030A0"/>
        </a:solidFill>
        <a:ln w="12700" cap="flat" cmpd="sng" algn="ctr">
          <a:solidFill>
            <a:schemeClr val="lt1">
              <a:hueOff val="0"/>
              <a:satOff val="0"/>
              <a:lumOff val="0"/>
              <a:alphaOff val="0"/>
            </a:schemeClr>
          </a:solidFill>
          <a:prstDash val="solid"/>
          <a:miter lim="800000"/>
        </a:ln>
      </dgm:spPr>
      <dgm:t>
        <a:bodyPr/>
        <a:lstStyle/>
        <a:p>
          <a:r>
            <a:rPr lang="ru-RU"/>
            <a:t>Право на участие в культурной жизни</a:t>
          </a:r>
          <a:endParaRPr lang="en-US"/>
        </a:p>
      </dgm:t>
    </dgm:pt>
    <dgm:pt modelId="{C84EC1B6-33C0-4927-B33B-2351213AF522}" type="sibTrans" cxnId="{FC04B737-0CAC-4DF5-9BD4-D83F96D6FC8A}">
      <dgm:prSet/>
      <dgm:spPr/>
      <dgm:t>
        <a:bodyPr/>
        <a:lstStyle/>
        <a:p>
          <a:endParaRPr lang="en-US"/>
        </a:p>
      </dgm:t>
    </dgm:pt>
    <dgm:pt modelId="{0ED7F3ED-51D7-4A4D-8893-CBC30137BD41}" type="pres">
      <dgm:prSet presAssocID="{F2F9C559-20A8-4BA9-922E-FC528FE95755}" presName="linear" presStyleCnt="0">
        <dgm:presLayoutVars>
          <dgm:animLvl val="lvl"/>
          <dgm:resizeHandles val="exact"/>
        </dgm:presLayoutVars>
      </dgm:prSet>
      <dgm:spPr/>
    </dgm:pt>
    <dgm:pt modelId="{BBFA675B-1F36-457B-AD73-DBFEAF82B868}" type="pres">
      <dgm:prSet presAssocID="{1F157062-300C-4AA8-80F6-493B4EFF1C21}" presName="parentText" presStyleLbl="node1" presStyleIdx="0" presStyleCnt="7">
        <dgm:presLayoutVars>
          <dgm:chMax val="0"/>
          <dgm:bulletEnabled val="1"/>
        </dgm:presLayoutVars>
      </dgm:prSet>
      <dgm:spPr/>
    </dgm:pt>
    <dgm:pt modelId="{7C14313A-3099-46C1-9591-063AC2AA5233}" type="pres">
      <dgm:prSet presAssocID="{72299430-30D5-41FB-AF8D-1B0EF5F8495D}" presName="spacer" presStyleCnt="0"/>
      <dgm:spPr/>
    </dgm:pt>
    <dgm:pt modelId="{E4141FF0-F4BE-46A5-A426-CA425944569F}" type="pres">
      <dgm:prSet presAssocID="{AB5E6285-236A-4415-8AC2-C780AE28610B}" presName="parentText" presStyleLbl="node1" presStyleIdx="1" presStyleCnt="7">
        <dgm:presLayoutVars>
          <dgm:chMax val="0"/>
          <dgm:bulletEnabled val="1"/>
        </dgm:presLayoutVars>
      </dgm:prSet>
      <dgm:spPr/>
    </dgm:pt>
    <dgm:pt modelId="{F5F46D61-0206-4F6A-89E7-3A716547941B}" type="pres">
      <dgm:prSet presAssocID="{AF9CFCA4-25E6-4AAD-826E-CFE7164ADD23}" presName="spacer" presStyleCnt="0"/>
      <dgm:spPr/>
    </dgm:pt>
    <dgm:pt modelId="{2F04454F-D21B-4130-BF03-58351CDD5A48}" type="pres">
      <dgm:prSet presAssocID="{EEFA2908-3FFB-4138-83AF-BD4547292EF9}" presName="parentText" presStyleLbl="node1" presStyleIdx="2" presStyleCnt="7">
        <dgm:presLayoutVars>
          <dgm:chMax val="0"/>
          <dgm:bulletEnabled val="1"/>
        </dgm:presLayoutVars>
      </dgm:prSet>
      <dgm:spPr/>
    </dgm:pt>
    <dgm:pt modelId="{ADD07123-B01C-4790-ACAF-CBE7FB4FA9D5}" type="pres">
      <dgm:prSet presAssocID="{6C07A94C-612A-4F0B-92BD-7DFA77A06ED9}" presName="spacer" presStyleCnt="0"/>
      <dgm:spPr/>
    </dgm:pt>
    <dgm:pt modelId="{6ED57727-A206-4311-A71C-282D7456D47C}" type="pres">
      <dgm:prSet presAssocID="{DE3C744D-F3CB-4489-8134-C98AC48BE256}" presName="parentText" presStyleLbl="node1" presStyleIdx="3" presStyleCnt="7">
        <dgm:presLayoutVars>
          <dgm:chMax val="0"/>
          <dgm:bulletEnabled val="1"/>
        </dgm:presLayoutVars>
      </dgm:prSet>
      <dgm:spPr/>
    </dgm:pt>
    <dgm:pt modelId="{81D3CA8F-125A-4055-9D6E-2591DC50CFFC}" type="pres">
      <dgm:prSet presAssocID="{0D98C8FD-6683-4485-A779-B1189C2DFDBB}" presName="spacer" presStyleCnt="0"/>
      <dgm:spPr/>
    </dgm:pt>
    <dgm:pt modelId="{DB311EBC-4109-4E14-AF4F-62FEFBAE58EC}" type="pres">
      <dgm:prSet presAssocID="{0368BAEC-63B0-48F8-BB14-133FB8260BA3}" presName="parentText" presStyleLbl="node1" presStyleIdx="4" presStyleCnt="7">
        <dgm:presLayoutVars>
          <dgm:chMax val="0"/>
          <dgm:bulletEnabled val="1"/>
        </dgm:presLayoutVars>
      </dgm:prSet>
      <dgm:spPr/>
    </dgm:pt>
    <dgm:pt modelId="{DAF13E91-8593-4D24-B11A-455667139EC5}" type="pres">
      <dgm:prSet presAssocID="{CA084034-3581-44F2-8EA6-ED9FD36B6C6E}" presName="spacer" presStyleCnt="0"/>
      <dgm:spPr/>
    </dgm:pt>
    <dgm:pt modelId="{83DE062D-E850-4FF2-8F45-61B901179478}" type="pres">
      <dgm:prSet presAssocID="{1812DC83-BF33-40B7-8953-7DDCF0877EF9}" presName="parentText" presStyleLbl="node1" presStyleIdx="5" presStyleCnt="7">
        <dgm:presLayoutVars>
          <dgm:chMax val="0"/>
          <dgm:bulletEnabled val="1"/>
        </dgm:presLayoutVars>
      </dgm:prSet>
      <dgm:spPr/>
    </dgm:pt>
    <dgm:pt modelId="{6833A83E-7ECA-4E99-AA32-86B2B054D6C2}" type="pres">
      <dgm:prSet presAssocID="{23D7649D-A1D3-4D3A-A9C2-E0D77975765A}" presName="spacer" presStyleCnt="0"/>
      <dgm:spPr/>
    </dgm:pt>
    <dgm:pt modelId="{6E295BF3-78D7-48E6-92CB-CF2288BD29CE}" type="pres">
      <dgm:prSet presAssocID="{AF1785E9-68BC-4688-8DEF-F48173C4176B}" presName="parentText" presStyleLbl="node1" presStyleIdx="6" presStyleCnt="7">
        <dgm:presLayoutVars>
          <dgm:chMax val="0"/>
          <dgm:bulletEnabled val="1"/>
        </dgm:presLayoutVars>
      </dgm:prSet>
      <dgm:spPr/>
    </dgm:pt>
  </dgm:ptLst>
  <dgm:cxnLst>
    <dgm:cxn modelId="{3013D713-A2F9-4269-9A86-36185726C1B0}" srcId="{F2F9C559-20A8-4BA9-922E-FC528FE95755}" destId="{AB5E6285-236A-4415-8AC2-C780AE28610B}" srcOrd="1" destOrd="0" parTransId="{482BBF02-FEFC-4709-BFB3-A3AEB678EC2A}" sibTransId="{AF9CFCA4-25E6-4AAD-826E-CFE7164ADD23}"/>
    <dgm:cxn modelId="{F89C4B2A-5637-4BE6-B4DF-5DCE2B7300FD}" srcId="{F2F9C559-20A8-4BA9-922E-FC528FE95755}" destId="{0368BAEC-63B0-48F8-BB14-133FB8260BA3}" srcOrd="4" destOrd="0" parTransId="{ACAB2F88-F1D6-4C70-928E-35EAE9438708}" sibTransId="{CA084034-3581-44F2-8EA6-ED9FD36B6C6E}"/>
    <dgm:cxn modelId="{FC04B737-0CAC-4DF5-9BD4-D83F96D6FC8A}" srcId="{F2F9C559-20A8-4BA9-922E-FC528FE95755}" destId="{AF1785E9-68BC-4688-8DEF-F48173C4176B}" srcOrd="6" destOrd="0" parTransId="{F1990BF7-F230-4A82-915C-BF154893EDF0}" sibTransId="{C84EC1B6-33C0-4927-B33B-2351213AF522}"/>
    <dgm:cxn modelId="{517BC03D-304C-4BE9-9CF6-D6E62186BD8C}" type="presOf" srcId="{EEFA2908-3FFB-4138-83AF-BD4547292EF9}" destId="{2F04454F-D21B-4130-BF03-58351CDD5A48}" srcOrd="0" destOrd="0" presId="urn:microsoft.com/office/officeart/2005/8/layout/vList2"/>
    <dgm:cxn modelId="{85D9335E-1A40-43E3-B7F6-FA15FADBEDDF}" type="presOf" srcId="{1812DC83-BF33-40B7-8953-7DDCF0877EF9}" destId="{83DE062D-E850-4FF2-8F45-61B901179478}" srcOrd="0" destOrd="0" presId="urn:microsoft.com/office/officeart/2005/8/layout/vList2"/>
    <dgm:cxn modelId="{4DFF0759-937E-4EE7-84D2-E10FC6A214C0}" srcId="{F2F9C559-20A8-4BA9-922E-FC528FE95755}" destId="{1812DC83-BF33-40B7-8953-7DDCF0877EF9}" srcOrd="5" destOrd="0" parTransId="{9D620F25-0729-4D16-A623-1B51A90B3484}" sibTransId="{23D7649D-A1D3-4D3A-A9C2-E0D77975765A}"/>
    <dgm:cxn modelId="{0E4B8B79-2749-414A-A101-54E4DBE51761}" type="presOf" srcId="{AF1785E9-68BC-4688-8DEF-F48173C4176B}" destId="{6E295BF3-78D7-48E6-92CB-CF2288BD29CE}" srcOrd="0" destOrd="0" presId="urn:microsoft.com/office/officeart/2005/8/layout/vList2"/>
    <dgm:cxn modelId="{9AF0CB89-DAE1-45F9-814A-D575FAE9CBE4}" type="presOf" srcId="{1F157062-300C-4AA8-80F6-493B4EFF1C21}" destId="{BBFA675B-1F36-457B-AD73-DBFEAF82B868}" srcOrd="0" destOrd="0" presId="urn:microsoft.com/office/officeart/2005/8/layout/vList2"/>
    <dgm:cxn modelId="{2F99CA8B-8211-46FC-88EE-D002CF4C2A35}" srcId="{F2F9C559-20A8-4BA9-922E-FC528FE95755}" destId="{EEFA2908-3FFB-4138-83AF-BD4547292EF9}" srcOrd="2" destOrd="0" parTransId="{58A360AC-3C65-4F20-A977-70E3D3A19883}" sibTransId="{6C07A94C-612A-4F0B-92BD-7DFA77A06ED9}"/>
    <dgm:cxn modelId="{32E57EA1-CCA4-4244-A02E-E919B49739A4}" type="presOf" srcId="{F2F9C559-20A8-4BA9-922E-FC528FE95755}" destId="{0ED7F3ED-51D7-4A4D-8893-CBC30137BD41}" srcOrd="0" destOrd="0" presId="urn:microsoft.com/office/officeart/2005/8/layout/vList2"/>
    <dgm:cxn modelId="{092599CE-F9AB-4176-A142-1FB1DF87876C}" srcId="{F2F9C559-20A8-4BA9-922E-FC528FE95755}" destId="{DE3C744D-F3CB-4489-8134-C98AC48BE256}" srcOrd="3" destOrd="0" parTransId="{8B3C6CD3-5EAD-46BE-AD6D-21E8F8E5A8B4}" sibTransId="{0D98C8FD-6683-4485-A779-B1189C2DFDBB}"/>
    <dgm:cxn modelId="{15E68FDC-AA1A-4FCA-963E-544BFA7BAB01}" type="presOf" srcId="{AB5E6285-236A-4415-8AC2-C780AE28610B}" destId="{E4141FF0-F4BE-46A5-A426-CA425944569F}" srcOrd="0" destOrd="0" presId="urn:microsoft.com/office/officeart/2005/8/layout/vList2"/>
    <dgm:cxn modelId="{2B5309F0-1B53-4F86-86B3-D1FB5D2C171C}" type="presOf" srcId="{DE3C744D-F3CB-4489-8134-C98AC48BE256}" destId="{6ED57727-A206-4311-A71C-282D7456D47C}" srcOrd="0" destOrd="0" presId="urn:microsoft.com/office/officeart/2005/8/layout/vList2"/>
    <dgm:cxn modelId="{5C82D2F1-0816-4E69-A67B-3007D556EF9A}" type="presOf" srcId="{0368BAEC-63B0-48F8-BB14-133FB8260BA3}" destId="{DB311EBC-4109-4E14-AF4F-62FEFBAE58EC}" srcOrd="0" destOrd="0" presId="urn:microsoft.com/office/officeart/2005/8/layout/vList2"/>
    <dgm:cxn modelId="{1B1409F3-A0D0-44FF-A8A9-F0F7449AE5D8}" srcId="{F2F9C559-20A8-4BA9-922E-FC528FE95755}" destId="{1F157062-300C-4AA8-80F6-493B4EFF1C21}" srcOrd="0" destOrd="0" parTransId="{C08B5D74-79DB-4E5A-92A8-05A61346F82A}" sibTransId="{72299430-30D5-41FB-AF8D-1B0EF5F8495D}"/>
    <dgm:cxn modelId="{4BADE583-D7B3-4D87-9CE9-6B6A30A45D4B}" type="presParOf" srcId="{0ED7F3ED-51D7-4A4D-8893-CBC30137BD41}" destId="{BBFA675B-1F36-457B-AD73-DBFEAF82B868}" srcOrd="0" destOrd="0" presId="urn:microsoft.com/office/officeart/2005/8/layout/vList2"/>
    <dgm:cxn modelId="{2EA8344C-E21D-49A0-BFF6-488E96CDD643}" type="presParOf" srcId="{0ED7F3ED-51D7-4A4D-8893-CBC30137BD41}" destId="{7C14313A-3099-46C1-9591-063AC2AA5233}" srcOrd="1" destOrd="0" presId="urn:microsoft.com/office/officeart/2005/8/layout/vList2"/>
    <dgm:cxn modelId="{9A62D47A-2BA6-41B2-9DC4-EAC71B8FFC7C}" type="presParOf" srcId="{0ED7F3ED-51D7-4A4D-8893-CBC30137BD41}" destId="{E4141FF0-F4BE-46A5-A426-CA425944569F}" srcOrd="2" destOrd="0" presId="urn:microsoft.com/office/officeart/2005/8/layout/vList2"/>
    <dgm:cxn modelId="{CDD82ECD-7C0B-4C2B-9D97-D85094840B10}" type="presParOf" srcId="{0ED7F3ED-51D7-4A4D-8893-CBC30137BD41}" destId="{F5F46D61-0206-4F6A-89E7-3A716547941B}" srcOrd="3" destOrd="0" presId="urn:microsoft.com/office/officeart/2005/8/layout/vList2"/>
    <dgm:cxn modelId="{92451CC9-9F6D-4749-903C-D8EA06777C41}" type="presParOf" srcId="{0ED7F3ED-51D7-4A4D-8893-CBC30137BD41}" destId="{2F04454F-D21B-4130-BF03-58351CDD5A48}" srcOrd="4" destOrd="0" presId="urn:microsoft.com/office/officeart/2005/8/layout/vList2"/>
    <dgm:cxn modelId="{F0746E2F-0437-4AEE-B3C3-F269ABE2458F}" type="presParOf" srcId="{0ED7F3ED-51D7-4A4D-8893-CBC30137BD41}" destId="{ADD07123-B01C-4790-ACAF-CBE7FB4FA9D5}" srcOrd="5" destOrd="0" presId="urn:microsoft.com/office/officeart/2005/8/layout/vList2"/>
    <dgm:cxn modelId="{7269A7F7-2DC6-4590-B6C5-99916E5F4FF6}" type="presParOf" srcId="{0ED7F3ED-51D7-4A4D-8893-CBC30137BD41}" destId="{6ED57727-A206-4311-A71C-282D7456D47C}" srcOrd="6" destOrd="0" presId="urn:microsoft.com/office/officeart/2005/8/layout/vList2"/>
    <dgm:cxn modelId="{298ED347-6EAA-4583-932D-3260A287ED99}" type="presParOf" srcId="{0ED7F3ED-51D7-4A4D-8893-CBC30137BD41}" destId="{81D3CA8F-125A-4055-9D6E-2591DC50CFFC}" srcOrd="7" destOrd="0" presId="urn:microsoft.com/office/officeart/2005/8/layout/vList2"/>
    <dgm:cxn modelId="{F9B618AE-BA97-4907-8B71-F5351FA7A029}" type="presParOf" srcId="{0ED7F3ED-51D7-4A4D-8893-CBC30137BD41}" destId="{DB311EBC-4109-4E14-AF4F-62FEFBAE58EC}" srcOrd="8" destOrd="0" presId="urn:microsoft.com/office/officeart/2005/8/layout/vList2"/>
    <dgm:cxn modelId="{802FE1B6-785F-42CF-ABBA-33FFC0130132}" type="presParOf" srcId="{0ED7F3ED-51D7-4A4D-8893-CBC30137BD41}" destId="{DAF13E91-8593-4D24-B11A-455667139EC5}" srcOrd="9" destOrd="0" presId="urn:microsoft.com/office/officeart/2005/8/layout/vList2"/>
    <dgm:cxn modelId="{8BF1B1F5-BF09-45B7-A5A4-174926B6EB90}" type="presParOf" srcId="{0ED7F3ED-51D7-4A4D-8893-CBC30137BD41}" destId="{83DE062D-E850-4FF2-8F45-61B901179478}" srcOrd="10" destOrd="0" presId="urn:microsoft.com/office/officeart/2005/8/layout/vList2"/>
    <dgm:cxn modelId="{92CA9078-A45A-461F-B75C-FCCD22939242}" type="presParOf" srcId="{0ED7F3ED-51D7-4A4D-8893-CBC30137BD41}" destId="{6833A83E-7ECA-4E99-AA32-86B2B054D6C2}" srcOrd="11" destOrd="0" presId="urn:microsoft.com/office/officeart/2005/8/layout/vList2"/>
    <dgm:cxn modelId="{E752E0C5-1537-42B8-8C17-AA800CFE796B}" type="presParOf" srcId="{0ED7F3ED-51D7-4A4D-8893-CBC30137BD41}" destId="{6E295BF3-78D7-48E6-92CB-CF2288BD29C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8.xml><?xml version="1.0" encoding="utf-8"?>
<dgm:dataModel xmlns:dgm="http://schemas.openxmlformats.org/drawingml/2006/diagram" xmlns:a="http://schemas.openxmlformats.org/drawingml/2006/main">
  <dgm:ptLst>
    <dgm:pt modelId="{475CF0D7-9EEF-4BAF-A611-417BC083CB9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AB5417A-D80D-42D8-BAD2-7E487543F7AE}" type="parTrans" cxnId="{8513704E-BEB5-42DF-8F6E-06B68B0C2118}">
      <dgm:prSet/>
      <dgm:spPr/>
      <dgm:t>
        <a:bodyPr/>
        <a:lstStyle/>
        <a:p>
          <a:endParaRPr lang="en-US"/>
        </a:p>
      </dgm:t>
    </dgm:pt>
    <dgm:pt modelId="{103832D7-28A1-4A2A-A388-1BC28BE997CF}">
      <dgm:prSet custT="1"/>
      <dgm:spPr>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2800" dirty="0"/>
            <a:t>Определение ценности и значимости отдельной человеческой личности;</a:t>
          </a:r>
          <a:endParaRPr lang="en-US" dirty="0"/>
        </a:p>
      </dgm:t>
    </dgm:pt>
    <dgm:pt modelId="{603A42EE-9837-4EEA-BE74-0420CFE62654}" type="sibTrans" cxnId="{8513704E-BEB5-42DF-8F6E-06B68B0C2118}">
      <dgm:prSet/>
      <dgm:spPr/>
      <dgm:t>
        <a:bodyPr/>
        <a:lstStyle/>
        <a:p>
          <a:endParaRPr lang="en-US"/>
        </a:p>
      </dgm:t>
    </dgm:pt>
    <dgm:pt modelId="{10566D69-A648-48A2-A413-512ECD46ABA2}" type="parTrans" cxnId="{A00A0E72-41B8-405D-923E-7931EF0CBA36}">
      <dgm:prSet/>
      <dgm:spPr/>
      <dgm:t>
        <a:bodyPr/>
        <a:lstStyle/>
        <a:p>
          <a:endParaRPr lang="en-US"/>
        </a:p>
      </dgm:t>
    </dgm:pt>
    <dgm:pt modelId="{928DB8C4-365A-481F-971C-9A969B7FB7BD}">
      <dgm:prSet custT="1"/>
      <dgm:spPr>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2400" dirty="0"/>
            <a:t>Понимание необходимости ограничения любой публичной власти;</a:t>
          </a:r>
          <a:endParaRPr lang="en-US" dirty="0"/>
        </a:p>
      </dgm:t>
    </dgm:pt>
    <dgm:pt modelId="{F2ECE283-B7B1-439E-ADFC-26F1633F0437}" type="sibTrans" cxnId="{A00A0E72-41B8-405D-923E-7931EF0CBA36}">
      <dgm:prSet/>
      <dgm:spPr/>
      <dgm:t>
        <a:bodyPr/>
        <a:lstStyle/>
        <a:p>
          <a:endParaRPr lang="en-US"/>
        </a:p>
      </dgm:t>
    </dgm:pt>
    <dgm:pt modelId="{F1D8C7B8-EE99-47C0-82CE-AF94D2DEFFB4}" type="parTrans" cxnId="{7A4F0D99-2A0A-4A5B-8EF1-A4A54C33B2AF}">
      <dgm:prSet/>
      <dgm:spPr/>
      <dgm:t>
        <a:bodyPr/>
        <a:lstStyle/>
        <a:p>
          <a:endParaRPr lang="en-US"/>
        </a:p>
      </dgm:t>
    </dgm:pt>
    <dgm:pt modelId="{6553A387-8348-4E37-893F-6973D20A9715}">
      <dgm:prSet custT="1"/>
      <dgm:spPr>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lang="ru-KG" sz="2400" dirty="0"/>
        </a:p>
        <a:p>
          <a:pPr marL="0" marR="0" lvl="0" indent="0" algn="just" defTabSz="914400" eaLnBrk="1" fontAlgn="auto" latinLnBrk="0" hangingPunct="1">
            <a:lnSpc>
              <a:spcPct val="100000"/>
            </a:lnSpc>
            <a:spcBef>
              <a:spcPts val="0"/>
            </a:spcBef>
            <a:spcAft>
              <a:spcPts val="0"/>
            </a:spcAft>
            <a:buClrTx/>
            <a:buSzTx/>
            <a:buFontTx/>
            <a:buNone/>
            <a:tabLst/>
            <a:defRPr/>
          </a:pPr>
          <a:r>
            <a:rPr lang="ru-RU" sz="2400" dirty="0"/>
            <a:t>Осознание важности наличия в государстве процедур, дающих возможность человеку не чувствовать себя беззащитной частичкой и в случае необходимости мирно выступать против власти</a:t>
          </a:r>
          <a:r>
            <a:rPr lang="ru-KG" sz="2400" dirty="0"/>
            <a:t>.</a:t>
          </a:r>
          <a:endParaRPr lang="ru-RU" sz="2400" dirty="0"/>
        </a:p>
        <a:p>
          <a:pPr marL="0" lvl="0" defTabSz="1200150">
            <a:lnSpc>
              <a:spcPct val="90000"/>
            </a:lnSpc>
            <a:spcBef>
              <a:spcPct val="0"/>
            </a:spcBef>
            <a:spcAft>
              <a:spcPct val="35000"/>
            </a:spcAft>
          </a:pPr>
          <a:endParaRPr lang="en-US" dirty="0"/>
        </a:p>
      </dgm:t>
    </dgm:pt>
    <dgm:pt modelId="{66B626F7-BD9A-455B-AFE6-2F26EAF4793D}" type="sibTrans" cxnId="{7A4F0D99-2A0A-4A5B-8EF1-A4A54C33B2AF}">
      <dgm:prSet/>
      <dgm:spPr/>
      <dgm:t>
        <a:bodyPr/>
        <a:lstStyle/>
        <a:p>
          <a:endParaRPr lang="en-US"/>
        </a:p>
      </dgm:t>
    </dgm:pt>
    <dgm:pt modelId="{731A00E8-CFF0-4151-9026-91450ECA2EE9}" type="pres">
      <dgm:prSet presAssocID="{475CF0D7-9EEF-4BAF-A611-417BC083CB99}" presName="linear" presStyleCnt="0">
        <dgm:presLayoutVars>
          <dgm:animLvl val="lvl"/>
          <dgm:resizeHandles val="exact"/>
        </dgm:presLayoutVars>
      </dgm:prSet>
      <dgm:spPr/>
    </dgm:pt>
    <dgm:pt modelId="{C3C15B93-A8BD-4D70-BE86-2615144C638C}" type="pres">
      <dgm:prSet presAssocID="{103832D7-28A1-4A2A-A388-1BC28BE997CF}" presName="parentText" presStyleLbl="node1" presStyleIdx="0" presStyleCnt="3" custScaleY="73559" custLinFactNeighborX="-26951" custLinFactNeighborY="85831">
        <dgm:presLayoutVars>
          <dgm:chMax val="0"/>
          <dgm:bulletEnabled val="1"/>
        </dgm:presLayoutVars>
      </dgm:prSet>
      <dgm:spPr/>
    </dgm:pt>
    <dgm:pt modelId="{289E2175-E8B4-4E7A-9A58-2283B4BADA5D}" type="pres">
      <dgm:prSet presAssocID="{603A42EE-9837-4EEA-BE74-0420CFE62654}" presName="spacer" presStyleCnt="0"/>
      <dgm:spPr/>
    </dgm:pt>
    <dgm:pt modelId="{E39D3A25-C9B4-4154-A88A-5760BF780641}" type="pres">
      <dgm:prSet presAssocID="{928DB8C4-365A-481F-971C-9A969B7FB7BD}" presName="parentText" presStyleLbl="node1" presStyleIdx="1" presStyleCnt="3" custScaleY="78420">
        <dgm:presLayoutVars>
          <dgm:chMax val="0"/>
          <dgm:bulletEnabled val="1"/>
        </dgm:presLayoutVars>
      </dgm:prSet>
      <dgm:spPr/>
    </dgm:pt>
    <dgm:pt modelId="{B8A66EF0-1255-4535-86C2-4376E05DFD8A}" type="pres">
      <dgm:prSet presAssocID="{F2ECE283-B7B1-439E-ADFC-26F1633F0437}" presName="spacer" presStyleCnt="0"/>
      <dgm:spPr/>
    </dgm:pt>
    <dgm:pt modelId="{1D33AC06-5E01-4BD3-A3E6-7F685F1A9C9F}" type="pres">
      <dgm:prSet presAssocID="{6553A387-8348-4E37-893F-6973D20A9715}" presName="parentText" presStyleLbl="node1" presStyleIdx="2" presStyleCnt="3">
        <dgm:presLayoutVars>
          <dgm:chMax val="0"/>
          <dgm:bulletEnabled val="1"/>
        </dgm:presLayoutVars>
      </dgm:prSet>
      <dgm:spPr/>
    </dgm:pt>
  </dgm:ptLst>
  <dgm:cxnLst>
    <dgm:cxn modelId="{034BBC69-C0A7-4233-AD52-373257975975}" type="presOf" srcId="{475CF0D7-9EEF-4BAF-A611-417BC083CB99}" destId="{731A00E8-CFF0-4151-9026-91450ECA2EE9}" srcOrd="0" destOrd="0" presId="urn:microsoft.com/office/officeart/2005/8/layout/vList2"/>
    <dgm:cxn modelId="{8513704E-BEB5-42DF-8F6E-06B68B0C2118}" srcId="{475CF0D7-9EEF-4BAF-A611-417BC083CB99}" destId="{103832D7-28A1-4A2A-A388-1BC28BE997CF}" srcOrd="0" destOrd="0" parTransId="{EAB5417A-D80D-42D8-BAD2-7E487543F7AE}" sibTransId="{603A42EE-9837-4EEA-BE74-0420CFE62654}"/>
    <dgm:cxn modelId="{A00A0E72-41B8-405D-923E-7931EF0CBA36}" srcId="{475CF0D7-9EEF-4BAF-A611-417BC083CB99}" destId="{928DB8C4-365A-481F-971C-9A969B7FB7BD}" srcOrd="1" destOrd="0" parTransId="{10566D69-A648-48A2-A413-512ECD46ABA2}" sibTransId="{F2ECE283-B7B1-439E-ADFC-26F1633F0437}"/>
    <dgm:cxn modelId="{6CE4A77F-9ED5-46BE-9A1B-56B4ABBD1B1B}" type="presOf" srcId="{6553A387-8348-4E37-893F-6973D20A9715}" destId="{1D33AC06-5E01-4BD3-A3E6-7F685F1A9C9F}" srcOrd="0" destOrd="0" presId="urn:microsoft.com/office/officeart/2005/8/layout/vList2"/>
    <dgm:cxn modelId="{D50CDC85-9535-43B1-B495-35DC59C684C0}" type="presOf" srcId="{103832D7-28A1-4A2A-A388-1BC28BE997CF}" destId="{C3C15B93-A8BD-4D70-BE86-2615144C638C}" srcOrd="0" destOrd="0" presId="urn:microsoft.com/office/officeart/2005/8/layout/vList2"/>
    <dgm:cxn modelId="{7A4F0D99-2A0A-4A5B-8EF1-A4A54C33B2AF}" srcId="{475CF0D7-9EEF-4BAF-A611-417BC083CB99}" destId="{6553A387-8348-4E37-893F-6973D20A9715}" srcOrd="2" destOrd="0" parTransId="{F1D8C7B8-EE99-47C0-82CE-AF94D2DEFFB4}" sibTransId="{66B626F7-BD9A-455B-AFE6-2F26EAF4793D}"/>
    <dgm:cxn modelId="{94B2B5E0-7A5E-49FF-9700-85FAFA1165C2}" type="presOf" srcId="{928DB8C4-365A-481F-971C-9A969B7FB7BD}" destId="{E39D3A25-C9B4-4154-A88A-5760BF780641}" srcOrd="0" destOrd="0" presId="urn:microsoft.com/office/officeart/2005/8/layout/vList2"/>
    <dgm:cxn modelId="{E2FCF44A-BBE5-4C19-A6D8-147517E36C20}" type="presParOf" srcId="{731A00E8-CFF0-4151-9026-91450ECA2EE9}" destId="{C3C15B93-A8BD-4D70-BE86-2615144C638C}" srcOrd="0" destOrd="0" presId="urn:microsoft.com/office/officeart/2005/8/layout/vList2"/>
    <dgm:cxn modelId="{454BF1AE-CC64-4603-84AD-4ECDE58F957B}" type="presParOf" srcId="{731A00E8-CFF0-4151-9026-91450ECA2EE9}" destId="{289E2175-E8B4-4E7A-9A58-2283B4BADA5D}" srcOrd="1" destOrd="0" presId="urn:microsoft.com/office/officeart/2005/8/layout/vList2"/>
    <dgm:cxn modelId="{CEACEC11-F47D-4943-8150-A42AEF94946C}" type="presParOf" srcId="{731A00E8-CFF0-4151-9026-91450ECA2EE9}" destId="{E39D3A25-C9B4-4154-A88A-5760BF780641}" srcOrd="2" destOrd="0" presId="urn:microsoft.com/office/officeart/2005/8/layout/vList2"/>
    <dgm:cxn modelId="{A37251B1-9595-447F-9BD1-15EC25198019}" type="presParOf" srcId="{731A00E8-CFF0-4151-9026-91450ECA2EE9}" destId="{B8A66EF0-1255-4535-86C2-4376E05DFD8A}" srcOrd="3" destOrd="0" presId="urn:microsoft.com/office/officeart/2005/8/layout/vList2"/>
    <dgm:cxn modelId="{E6D38DBF-305F-4F99-90B7-4C7133B8B537}" type="presParOf" srcId="{731A00E8-CFF0-4151-9026-91450ECA2EE9}" destId="{1D33AC06-5E01-4BD3-A3E6-7F685F1A9C9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9.xml><?xml version="1.0" encoding="utf-8"?>
<dgm:dataModel xmlns:dgm="http://schemas.openxmlformats.org/drawingml/2006/diagram" xmlns:a="http://schemas.openxmlformats.org/drawingml/2006/main">
  <dgm:ptLst>
    <dgm:pt modelId="{475CF0D7-9EEF-4BAF-A611-417BC083CB9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AB5417A-D80D-42D8-BAD2-7E487543F7AE}" type="parTrans" cxnId="{8513704E-BEB5-42DF-8F6E-06B68B0C2118}">
      <dgm:prSet/>
      <dgm:spPr/>
      <dgm:t>
        <a:bodyPr/>
        <a:lstStyle/>
        <a:p>
          <a:endParaRPr lang="en-US"/>
        </a:p>
      </dgm:t>
    </dgm:pt>
    <dgm:pt modelId="{103832D7-28A1-4A2A-A388-1BC28BE997CF}">
      <dgm:prSet custT="1"/>
      <dgm:spPr>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2400" dirty="0"/>
            <a:t>это «государственная власть» (вплоть до самого низшего, муниципального уровня); </a:t>
          </a:r>
        </a:p>
        <a:p>
          <a:pPr marL="0" marR="0" lvl="0" indent="0" algn="just" defTabSz="914400" eaLnBrk="1" fontAlgn="auto" latinLnBrk="0" hangingPunct="1">
            <a:lnSpc>
              <a:spcPct val="100000"/>
            </a:lnSpc>
            <a:spcBef>
              <a:spcPts val="0"/>
            </a:spcBef>
            <a:spcAft>
              <a:spcPts val="0"/>
            </a:spcAft>
            <a:buClrTx/>
            <a:buSzTx/>
            <a:buFontTx/>
            <a:buNone/>
            <a:tabLst/>
            <a:defRPr/>
          </a:pPr>
          <a:endParaRPr lang="en-US" dirty="0"/>
        </a:p>
      </dgm:t>
    </dgm:pt>
    <dgm:pt modelId="{603A42EE-9837-4EEA-BE74-0420CFE62654}" type="sibTrans" cxnId="{8513704E-BEB5-42DF-8F6E-06B68B0C2118}">
      <dgm:prSet/>
      <dgm:spPr/>
      <dgm:t>
        <a:bodyPr/>
        <a:lstStyle/>
        <a:p>
          <a:endParaRPr lang="en-US"/>
        </a:p>
      </dgm:t>
    </dgm:pt>
    <dgm:pt modelId="{10566D69-A648-48A2-A413-512ECD46ABA2}" type="parTrans" cxnId="{A00A0E72-41B8-405D-923E-7931EF0CBA36}">
      <dgm:prSet/>
      <dgm:spPr/>
      <dgm:t>
        <a:bodyPr/>
        <a:lstStyle/>
        <a:p>
          <a:endParaRPr lang="en-US"/>
        </a:p>
      </dgm:t>
    </dgm:pt>
    <dgm:pt modelId="{928DB8C4-365A-481F-971C-9A969B7FB7BD}">
      <dgm:prSet custT="1"/>
      <dgm:spPr>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2400" dirty="0"/>
            <a:t>это власть работодателей по отношению к наемным работникам (поэтому нередко свободные профсоюзы относят к правозащитным организациям); </a:t>
          </a:r>
        </a:p>
        <a:p>
          <a:pPr marL="0" marR="0" lvl="0" indent="0" algn="just" defTabSz="914400" eaLnBrk="1" fontAlgn="auto" latinLnBrk="0" hangingPunct="1">
            <a:lnSpc>
              <a:spcPct val="100000"/>
            </a:lnSpc>
            <a:spcBef>
              <a:spcPts val="0"/>
            </a:spcBef>
            <a:spcAft>
              <a:spcPts val="0"/>
            </a:spcAft>
            <a:buClrTx/>
            <a:buSzTx/>
            <a:buFontTx/>
            <a:buNone/>
            <a:tabLst/>
            <a:defRPr/>
          </a:pPr>
          <a:endParaRPr lang="en-US" dirty="0"/>
        </a:p>
      </dgm:t>
    </dgm:pt>
    <dgm:pt modelId="{F2ECE283-B7B1-439E-ADFC-26F1633F0437}" type="sibTrans" cxnId="{A00A0E72-41B8-405D-923E-7931EF0CBA36}">
      <dgm:prSet/>
      <dgm:spPr/>
      <dgm:t>
        <a:bodyPr/>
        <a:lstStyle/>
        <a:p>
          <a:endParaRPr lang="en-US"/>
        </a:p>
      </dgm:t>
    </dgm:pt>
    <dgm:pt modelId="{F1D8C7B8-EE99-47C0-82CE-AF94D2DEFFB4}" type="parTrans" cxnId="{7A4F0D99-2A0A-4A5B-8EF1-A4A54C33B2AF}">
      <dgm:prSet/>
      <dgm:spPr/>
      <dgm:t>
        <a:bodyPr/>
        <a:lstStyle/>
        <a:p>
          <a:endParaRPr lang="en-US"/>
        </a:p>
      </dgm:t>
    </dgm:pt>
    <dgm:pt modelId="{6553A387-8348-4E37-893F-6973D20A9715}">
      <dgm:prSet custT="1"/>
      <dgm:spPr>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dgm:spPr>
      <dgm:t>
        <a:bodyPr/>
        <a:lstStyle/>
        <a:p>
          <a:pPr marL="0" marR="0" lvl="0" indent="0" algn="just" defTabSz="1200150" eaLnBrk="1" fontAlgn="auto" latinLnBrk="0" hangingPunct="1">
            <a:lnSpc>
              <a:spcPct val="90000"/>
            </a:lnSpc>
            <a:spcBef>
              <a:spcPct val="0"/>
            </a:spcBef>
            <a:spcAft>
              <a:spcPct val="35000"/>
            </a:spcAft>
            <a:buClrTx/>
            <a:buSzTx/>
            <a:buFontTx/>
            <a:buNone/>
            <a:tabLst/>
            <a:defRPr/>
          </a:pPr>
          <a:r>
            <a:rPr lang="ru-RU" sz="2400" dirty="0"/>
            <a:t>это власть родителей и педагогов (а также опекунов и т.п.) над детьми (или над ограниченно дееспособными людьми).</a:t>
          </a:r>
        </a:p>
        <a:p>
          <a:pPr marL="0" lvl="0" defTabSz="1200150">
            <a:lnSpc>
              <a:spcPct val="90000"/>
            </a:lnSpc>
            <a:spcBef>
              <a:spcPct val="0"/>
            </a:spcBef>
            <a:spcAft>
              <a:spcPct val="35000"/>
            </a:spcAft>
            <a:buNone/>
          </a:pPr>
          <a:endParaRPr lang="en-US" dirty="0"/>
        </a:p>
      </dgm:t>
    </dgm:pt>
    <dgm:pt modelId="{66B626F7-BD9A-455B-AFE6-2F26EAF4793D}" type="sibTrans" cxnId="{7A4F0D99-2A0A-4A5B-8EF1-A4A54C33B2AF}">
      <dgm:prSet/>
      <dgm:spPr/>
      <dgm:t>
        <a:bodyPr/>
        <a:lstStyle/>
        <a:p>
          <a:endParaRPr lang="en-US"/>
        </a:p>
      </dgm:t>
    </dgm:pt>
    <dgm:pt modelId="{731A00E8-CFF0-4151-9026-91450ECA2EE9}" type="pres">
      <dgm:prSet presAssocID="{475CF0D7-9EEF-4BAF-A611-417BC083CB99}" presName="linear" presStyleCnt="0">
        <dgm:presLayoutVars>
          <dgm:animLvl val="lvl"/>
          <dgm:resizeHandles val="exact"/>
        </dgm:presLayoutVars>
      </dgm:prSet>
      <dgm:spPr/>
    </dgm:pt>
    <dgm:pt modelId="{C3C15B93-A8BD-4D70-BE86-2615144C638C}" type="pres">
      <dgm:prSet presAssocID="{103832D7-28A1-4A2A-A388-1BC28BE997CF}" presName="parentText" presStyleLbl="node1" presStyleIdx="0" presStyleCnt="3" custScaleY="136170" custLinFactY="-41664" custLinFactNeighborX="141" custLinFactNeighborY="-100000">
        <dgm:presLayoutVars>
          <dgm:chMax val="0"/>
          <dgm:bulletEnabled val="1"/>
        </dgm:presLayoutVars>
      </dgm:prSet>
      <dgm:spPr/>
    </dgm:pt>
    <dgm:pt modelId="{289E2175-E8B4-4E7A-9A58-2283B4BADA5D}" type="pres">
      <dgm:prSet presAssocID="{603A42EE-9837-4EEA-BE74-0420CFE62654}" presName="spacer" presStyleCnt="0"/>
      <dgm:spPr/>
    </dgm:pt>
    <dgm:pt modelId="{E39D3A25-C9B4-4154-A88A-5760BF780641}" type="pres">
      <dgm:prSet presAssocID="{928DB8C4-365A-481F-971C-9A969B7FB7BD}" presName="parentText" presStyleLbl="node1" presStyleIdx="1" presStyleCnt="3" custScaleY="146731" custLinFactY="-4636" custLinFactNeighborY="-100000">
        <dgm:presLayoutVars>
          <dgm:chMax val="0"/>
          <dgm:bulletEnabled val="1"/>
        </dgm:presLayoutVars>
      </dgm:prSet>
      <dgm:spPr/>
    </dgm:pt>
    <dgm:pt modelId="{B8A66EF0-1255-4535-86C2-4376E05DFD8A}" type="pres">
      <dgm:prSet presAssocID="{F2ECE283-B7B1-439E-ADFC-26F1633F0437}" presName="spacer" presStyleCnt="0"/>
      <dgm:spPr/>
    </dgm:pt>
    <dgm:pt modelId="{1D33AC06-5E01-4BD3-A3E6-7F685F1A9C9F}" type="pres">
      <dgm:prSet presAssocID="{6553A387-8348-4E37-893F-6973D20A9715}" presName="parentText" presStyleLbl="node1" presStyleIdx="2" presStyleCnt="3" custScaleY="166519">
        <dgm:presLayoutVars>
          <dgm:chMax val="0"/>
          <dgm:bulletEnabled val="1"/>
        </dgm:presLayoutVars>
      </dgm:prSet>
      <dgm:spPr/>
    </dgm:pt>
  </dgm:ptLst>
  <dgm:cxnLst>
    <dgm:cxn modelId="{034BBC69-C0A7-4233-AD52-373257975975}" type="presOf" srcId="{475CF0D7-9EEF-4BAF-A611-417BC083CB99}" destId="{731A00E8-CFF0-4151-9026-91450ECA2EE9}" srcOrd="0" destOrd="0" presId="urn:microsoft.com/office/officeart/2005/8/layout/vList2"/>
    <dgm:cxn modelId="{8513704E-BEB5-42DF-8F6E-06B68B0C2118}" srcId="{475CF0D7-9EEF-4BAF-A611-417BC083CB99}" destId="{103832D7-28A1-4A2A-A388-1BC28BE997CF}" srcOrd="0" destOrd="0" parTransId="{EAB5417A-D80D-42D8-BAD2-7E487543F7AE}" sibTransId="{603A42EE-9837-4EEA-BE74-0420CFE62654}"/>
    <dgm:cxn modelId="{A00A0E72-41B8-405D-923E-7931EF0CBA36}" srcId="{475CF0D7-9EEF-4BAF-A611-417BC083CB99}" destId="{928DB8C4-365A-481F-971C-9A969B7FB7BD}" srcOrd="1" destOrd="0" parTransId="{10566D69-A648-48A2-A413-512ECD46ABA2}" sibTransId="{F2ECE283-B7B1-439E-ADFC-26F1633F0437}"/>
    <dgm:cxn modelId="{6CE4A77F-9ED5-46BE-9A1B-56B4ABBD1B1B}" type="presOf" srcId="{6553A387-8348-4E37-893F-6973D20A9715}" destId="{1D33AC06-5E01-4BD3-A3E6-7F685F1A9C9F}" srcOrd="0" destOrd="0" presId="urn:microsoft.com/office/officeart/2005/8/layout/vList2"/>
    <dgm:cxn modelId="{D50CDC85-9535-43B1-B495-35DC59C684C0}" type="presOf" srcId="{103832D7-28A1-4A2A-A388-1BC28BE997CF}" destId="{C3C15B93-A8BD-4D70-BE86-2615144C638C}" srcOrd="0" destOrd="0" presId="urn:microsoft.com/office/officeart/2005/8/layout/vList2"/>
    <dgm:cxn modelId="{7A4F0D99-2A0A-4A5B-8EF1-A4A54C33B2AF}" srcId="{475CF0D7-9EEF-4BAF-A611-417BC083CB99}" destId="{6553A387-8348-4E37-893F-6973D20A9715}" srcOrd="2" destOrd="0" parTransId="{F1D8C7B8-EE99-47C0-82CE-AF94D2DEFFB4}" sibTransId="{66B626F7-BD9A-455B-AFE6-2F26EAF4793D}"/>
    <dgm:cxn modelId="{94B2B5E0-7A5E-49FF-9700-85FAFA1165C2}" type="presOf" srcId="{928DB8C4-365A-481F-971C-9A969B7FB7BD}" destId="{E39D3A25-C9B4-4154-A88A-5760BF780641}" srcOrd="0" destOrd="0" presId="urn:microsoft.com/office/officeart/2005/8/layout/vList2"/>
    <dgm:cxn modelId="{E2FCF44A-BBE5-4C19-A6D8-147517E36C20}" type="presParOf" srcId="{731A00E8-CFF0-4151-9026-91450ECA2EE9}" destId="{C3C15B93-A8BD-4D70-BE86-2615144C638C}" srcOrd="0" destOrd="0" presId="urn:microsoft.com/office/officeart/2005/8/layout/vList2"/>
    <dgm:cxn modelId="{454BF1AE-CC64-4603-84AD-4ECDE58F957B}" type="presParOf" srcId="{731A00E8-CFF0-4151-9026-91450ECA2EE9}" destId="{289E2175-E8B4-4E7A-9A58-2283B4BADA5D}" srcOrd="1" destOrd="0" presId="urn:microsoft.com/office/officeart/2005/8/layout/vList2"/>
    <dgm:cxn modelId="{CEACEC11-F47D-4943-8150-A42AEF94946C}" type="presParOf" srcId="{731A00E8-CFF0-4151-9026-91450ECA2EE9}" destId="{E39D3A25-C9B4-4154-A88A-5760BF780641}" srcOrd="2" destOrd="0" presId="urn:microsoft.com/office/officeart/2005/8/layout/vList2"/>
    <dgm:cxn modelId="{A37251B1-9595-447F-9BD1-15EC25198019}" type="presParOf" srcId="{731A00E8-CFF0-4151-9026-91450ECA2EE9}" destId="{B8A66EF0-1255-4535-86C2-4376E05DFD8A}" srcOrd="3" destOrd="0" presId="urn:microsoft.com/office/officeart/2005/8/layout/vList2"/>
    <dgm:cxn modelId="{E6D38DBF-305F-4F99-90B7-4C7133B8B537}" type="presParOf" srcId="{731A00E8-CFF0-4151-9026-91450ECA2EE9}" destId="{1D33AC06-5E01-4BD3-A3E6-7F685F1A9C9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D7AA3-99BE-4E39-A5C7-6C3EFAF67DBB}">
      <dsp:nvSpPr>
        <dsp:cNvPr id="0" name=""/>
        <dsp:cNvSpPr/>
      </dsp:nvSpPr>
      <dsp:spPr>
        <a:xfrm>
          <a:off x="0" y="255374"/>
          <a:ext cx="6826316" cy="162048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dirty="0"/>
            <a:t>«Правами человека» стали называть все подряд – от «права на бесплатный проезд» до «права на дешевое пиво»</a:t>
          </a:r>
        </a:p>
      </dsp:txBody>
      <dsp:txXfrm>
        <a:off x="79106" y="334480"/>
        <a:ext cx="6668104" cy="1462274"/>
      </dsp:txXfrm>
    </dsp:sp>
    <dsp:sp modelId="{77AA12DE-3A87-4968-9634-9F5EBDCD769D}">
      <dsp:nvSpPr>
        <dsp:cNvPr id="0" name=""/>
        <dsp:cNvSpPr/>
      </dsp:nvSpPr>
      <dsp:spPr>
        <a:xfrm>
          <a:off x="0" y="1942100"/>
          <a:ext cx="6826316" cy="1620486"/>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dirty="0"/>
            <a:t>При возникновении любой проблемы заявляются о нарушении прав человека</a:t>
          </a:r>
        </a:p>
      </dsp:txBody>
      <dsp:txXfrm>
        <a:off x="79106" y="2021206"/>
        <a:ext cx="6668104" cy="1462274"/>
      </dsp:txXfrm>
    </dsp:sp>
    <dsp:sp modelId="{A9708700-3E97-4928-B0AF-427A8E26513A}">
      <dsp:nvSpPr>
        <dsp:cNvPr id="0" name=""/>
        <dsp:cNvSpPr/>
      </dsp:nvSpPr>
      <dsp:spPr>
        <a:xfrm>
          <a:off x="0" y="3628827"/>
          <a:ext cx="6826316" cy="1620486"/>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dirty="0"/>
            <a:t>Делается это зачастую без никакого представления ни об общепринятом международном подходе к «Правам Человека» (</a:t>
          </a:r>
          <a:r>
            <a:rPr lang="ru-RU" sz="2300" kern="1200" dirty="0" err="1"/>
            <a:t>Human</a:t>
          </a:r>
          <a:r>
            <a:rPr lang="ru-RU" sz="2300" kern="1200" dirty="0"/>
            <a:t> </a:t>
          </a:r>
          <a:r>
            <a:rPr lang="ru-RU" sz="2300" kern="1200" dirty="0" err="1"/>
            <a:t>Rights</a:t>
          </a:r>
          <a:r>
            <a:rPr lang="ru-RU" sz="2300" kern="1200" dirty="0"/>
            <a:t>), ни о его философии, принципах и этике</a:t>
          </a:r>
        </a:p>
      </dsp:txBody>
      <dsp:txXfrm>
        <a:off x="79106" y="3707933"/>
        <a:ext cx="6668104" cy="14622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807D8-EA4B-49AF-9136-4762C3F602EF}">
      <dsp:nvSpPr>
        <dsp:cNvPr id="0" name=""/>
        <dsp:cNvSpPr/>
      </dsp:nvSpPr>
      <dsp:spPr>
        <a:xfrm>
          <a:off x="0" y="19558"/>
          <a:ext cx="6672071" cy="121328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dirty="0"/>
            <a:t>Права человека – это множество вещей: набор юридических прав, моральных ценностей и принципов, инструментов в борьбе за справедливость и систем с действующими лицами, процедурами и правилами</a:t>
          </a:r>
          <a:endParaRPr lang="en-US" sz="1700" kern="1200" dirty="0"/>
        </a:p>
      </dsp:txBody>
      <dsp:txXfrm>
        <a:off x="59228" y="78786"/>
        <a:ext cx="6553615" cy="1094833"/>
      </dsp:txXfrm>
    </dsp:sp>
    <dsp:sp modelId="{1681C273-AD1E-4B95-8800-B973317D7BBD}">
      <dsp:nvSpPr>
        <dsp:cNvPr id="0" name=""/>
        <dsp:cNvSpPr/>
      </dsp:nvSpPr>
      <dsp:spPr>
        <a:xfrm>
          <a:off x="0" y="1281808"/>
          <a:ext cx="6672071" cy="1213289"/>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a:t>Современные права человека впервые были закреплены во Всеобщей декларации прав человека, и с тех пор был разработан ряд юридически обязательных конвенций</a:t>
          </a:r>
          <a:endParaRPr lang="en-US" sz="1700" kern="1200"/>
        </a:p>
      </dsp:txBody>
      <dsp:txXfrm>
        <a:off x="59228" y="1341036"/>
        <a:ext cx="6553615" cy="1094833"/>
      </dsp:txXfrm>
    </dsp:sp>
    <dsp:sp modelId="{53C6EDEC-B46D-4BC9-9897-A03292710B7F}">
      <dsp:nvSpPr>
        <dsp:cNvPr id="0" name=""/>
        <dsp:cNvSpPr/>
      </dsp:nvSpPr>
      <dsp:spPr>
        <a:xfrm>
          <a:off x="0" y="2544058"/>
          <a:ext cx="6672071" cy="121328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a:t>Существуют различные категории прав, но все права человека основаны на наборе общих принципов, включая универсальность, неотчуждаемость, взаимозависимость, неделимость и недискриминацию</a:t>
          </a:r>
          <a:endParaRPr lang="en-US" sz="1700" kern="1200"/>
        </a:p>
      </dsp:txBody>
      <dsp:txXfrm>
        <a:off x="59228" y="2603286"/>
        <a:ext cx="6553615" cy="1094833"/>
      </dsp:txXfrm>
    </dsp:sp>
    <dsp:sp modelId="{7EE8F9B8-13ED-4E9E-8A78-CDE4B6AE6089}">
      <dsp:nvSpPr>
        <dsp:cNvPr id="0" name=""/>
        <dsp:cNvSpPr/>
      </dsp:nvSpPr>
      <dsp:spPr>
        <a:xfrm>
          <a:off x="0" y="3806308"/>
          <a:ext cx="6672071" cy="1213289"/>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a:t>Государство является конечным носителем обязанностей, ответственным за уважение, защиту и осуществление прав человека отдельных лиц, находящихся под его юрисдикцией</a:t>
          </a:r>
          <a:endParaRPr lang="en-US" sz="1700" kern="1200"/>
        </a:p>
      </dsp:txBody>
      <dsp:txXfrm>
        <a:off x="59228" y="3865536"/>
        <a:ext cx="6553615" cy="1094833"/>
      </dsp:txXfrm>
    </dsp:sp>
    <dsp:sp modelId="{875BE773-65EA-49E3-A85F-BCF2EA28859B}">
      <dsp:nvSpPr>
        <dsp:cNvPr id="0" name=""/>
        <dsp:cNvSpPr/>
      </dsp:nvSpPr>
      <dsp:spPr>
        <a:xfrm>
          <a:off x="0" y="5068558"/>
          <a:ext cx="6672071" cy="121328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a:t>Существует международная система органов по правам человека, ответственных за мониторинг соблюдения государствами прав человека, а в некоторых частях мира также региональные системы</a:t>
          </a:r>
          <a:endParaRPr lang="en-US" sz="1700" kern="1200"/>
        </a:p>
      </dsp:txBody>
      <dsp:txXfrm>
        <a:off x="59228" y="5127786"/>
        <a:ext cx="6553615" cy="10948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B228C-782B-40DF-A7D2-9ACAD3E26B39}">
      <dsp:nvSpPr>
        <dsp:cNvPr id="0" name=""/>
        <dsp:cNvSpPr/>
      </dsp:nvSpPr>
      <dsp:spPr>
        <a:xfrm>
          <a:off x="0" y="0"/>
          <a:ext cx="7554733" cy="134431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dirty="0"/>
            <a:t>Непонимание того, что же такое на самом деле ПЧ, и того, что это имеет самое непосредственное отношение к повседневной жизни чуть ли не каждого человека;</a:t>
          </a:r>
        </a:p>
      </dsp:txBody>
      <dsp:txXfrm>
        <a:off x="65624" y="65624"/>
        <a:ext cx="7423485" cy="1213064"/>
      </dsp:txXfrm>
    </dsp:sp>
    <dsp:sp modelId="{FDA75EB6-1520-4082-A558-07E397EC2438}">
      <dsp:nvSpPr>
        <dsp:cNvPr id="0" name=""/>
        <dsp:cNvSpPr/>
      </dsp:nvSpPr>
      <dsp:spPr>
        <a:xfrm>
          <a:off x="0" y="1358274"/>
          <a:ext cx="7554733" cy="1344312"/>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Путаница между четкими и общепринятыми нормами «ПЧ» и более широкими «общественными интересами», связанными с ощущением некоей несправедливости;</a:t>
          </a:r>
        </a:p>
      </dsp:txBody>
      <dsp:txXfrm>
        <a:off x="65624" y="1423898"/>
        <a:ext cx="7423485" cy="1213064"/>
      </dsp:txXfrm>
    </dsp:sp>
    <dsp:sp modelId="{0D8557D1-6A14-42E9-A31D-EC0B31E43467}">
      <dsp:nvSpPr>
        <dsp:cNvPr id="0" name=""/>
        <dsp:cNvSpPr/>
      </dsp:nvSpPr>
      <dsp:spPr>
        <a:xfrm>
          <a:off x="0" y="2712855"/>
          <a:ext cx="7554733" cy="1567979"/>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Смешение понятий правозащитной и политической деятельности: правозащитников обвиняют в политической деятельности на основании внешней схожести некоторых форм протестных действий, а иногда и сами правозащитники не могут четко разделить эти две сферы и вторгаются в сферу политики;</a:t>
          </a:r>
        </a:p>
      </dsp:txBody>
      <dsp:txXfrm>
        <a:off x="76542" y="2789397"/>
        <a:ext cx="7401649" cy="1414895"/>
      </dsp:txXfrm>
    </dsp:sp>
    <dsp:sp modelId="{3B82FF28-831E-4F99-B524-158D1A4AFEE5}">
      <dsp:nvSpPr>
        <dsp:cNvPr id="0" name=""/>
        <dsp:cNvSpPr/>
      </dsp:nvSpPr>
      <dsp:spPr>
        <a:xfrm>
          <a:off x="0" y="4291101"/>
          <a:ext cx="7554733" cy="1131924"/>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Выбор стратегии действий по изменению существующей системы в сторону уважения и соблюдения ПЧ со стороны государства (власти).</a:t>
          </a:r>
        </a:p>
      </dsp:txBody>
      <dsp:txXfrm>
        <a:off x="55256" y="4346357"/>
        <a:ext cx="7444221" cy="1021412"/>
      </dsp:txXfrm>
    </dsp:sp>
    <dsp:sp modelId="{548A8EDC-3ECF-4A07-8CB7-DA0B9CC8E33A}">
      <dsp:nvSpPr>
        <dsp:cNvPr id="0" name=""/>
        <dsp:cNvSpPr/>
      </dsp:nvSpPr>
      <dsp:spPr>
        <a:xfrm>
          <a:off x="0" y="5436988"/>
          <a:ext cx="7554733" cy="1122837"/>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Определение роли и места международных стандартов ПЧ в правовой системе государства;</a:t>
          </a:r>
        </a:p>
      </dsp:txBody>
      <dsp:txXfrm>
        <a:off x="54812" y="5491800"/>
        <a:ext cx="7445109" cy="10132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45AC0-5B28-428B-9EEC-F41A099AE973}">
      <dsp:nvSpPr>
        <dsp:cNvPr id="0" name=""/>
        <dsp:cNvSpPr/>
      </dsp:nvSpPr>
      <dsp:spPr>
        <a:xfrm>
          <a:off x="0" y="686448"/>
          <a:ext cx="6263640" cy="9931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dirty="0"/>
            <a:t>Права человека - это закон</a:t>
          </a:r>
          <a:endParaRPr lang="en-US" sz="2500" kern="1200" dirty="0"/>
        </a:p>
      </dsp:txBody>
      <dsp:txXfrm>
        <a:off x="48481" y="734929"/>
        <a:ext cx="6166678" cy="896166"/>
      </dsp:txXfrm>
    </dsp:sp>
    <dsp:sp modelId="{D26A9D0C-FF1E-47E7-BE4E-EB9CEFEBCFED}">
      <dsp:nvSpPr>
        <dsp:cNvPr id="0" name=""/>
        <dsp:cNvSpPr/>
      </dsp:nvSpPr>
      <dsp:spPr>
        <a:xfrm>
          <a:off x="0" y="1723215"/>
          <a:ext cx="6263640" cy="99312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a:t>Права человека - это ценности</a:t>
          </a:r>
          <a:endParaRPr lang="en-US" sz="2500" kern="1200"/>
        </a:p>
      </dsp:txBody>
      <dsp:txXfrm>
        <a:off x="48481" y="1771696"/>
        <a:ext cx="6166678" cy="896166"/>
      </dsp:txXfrm>
    </dsp:sp>
    <dsp:sp modelId="{8A3E430A-BA86-4CFA-AE09-E1600F0486D2}">
      <dsp:nvSpPr>
        <dsp:cNvPr id="0" name=""/>
        <dsp:cNvSpPr/>
      </dsp:nvSpPr>
      <dsp:spPr>
        <a:xfrm>
          <a:off x="0" y="2788343"/>
          <a:ext cx="6263640" cy="99312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a:t>Права человека - это глобальная система действующих лиц, механизмов и процедур</a:t>
          </a:r>
          <a:endParaRPr lang="en-US" sz="2500" kern="1200"/>
        </a:p>
      </dsp:txBody>
      <dsp:txXfrm>
        <a:off x="48481" y="2836824"/>
        <a:ext cx="6166678" cy="896166"/>
      </dsp:txXfrm>
    </dsp:sp>
    <dsp:sp modelId="{7BB96347-329A-4116-ACD2-8FFAFEB494EF}">
      <dsp:nvSpPr>
        <dsp:cNvPr id="0" name=""/>
        <dsp:cNvSpPr/>
      </dsp:nvSpPr>
      <dsp:spPr>
        <a:xfrm>
          <a:off x="0" y="3853472"/>
          <a:ext cx="6263640" cy="99312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a:t>Права человека - это инструменты в борьбе за справедливость</a:t>
          </a:r>
          <a:endParaRPr lang="en-US" sz="2500" kern="1200"/>
        </a:p>
      </dsp:txBody>
      <dsp:txXfrm>
        <a:off x="48481" y="3901953"/>
        <a:ext cx="6166678" cy="8961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45AC0-5B28-428B-9EEC-F41A099AE973}">
      <dsp:nvSpPr>
        <dsp:cNvPr id="0" name=""/>
        <dsp:cNvSpPr/>
      </dsp:nvSpPr>
      <dsp:spPr>
        <a:xfrm>
          <a:off x="0" y="114131"/>
          <a:ext cx="6263640" cy="10108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2400" kern="1200" dirty="0"/>
            <a:t>Универсальность</a:t>
          </a:r>
          <a:endParaRPr lang="en-US" sz="2400" kern="1200" dirty="0"/>
        </a:p>
        <a:p>
          <a:pPr marL="0" lvl="0" algn="l" defTabSz="2889250">
            <a:lnSpc>
              <a:spcPct val="90000"/>
            </a:lnSpc>
            <a:spcBef>
              <a:spcPct val="0"/>
            </a:spcBef>
            <a:spcAft>
              <a:spcPct val="35000"/>
            </a:spcAft>
            <a:buNone/>
          </a:pPr>
          <a:endParaRPr lang="en-US" sz="2400" kern="1200" dirty="0"/>
        </a:p>
      </dsp:txBody>
      <dsp:txXfrm>
        <a:off x="49347" y="163478"/>
        <a:ext cx="6164946" cy="912185"/>
      </dsp:txXfrm>
    </dsp:sp>
    <dsp:sp modelId="{D26A9D0C-FF1E-47E7-BE4E-EB9CEFEBCFED}">
      <dsp:nvSpPr>
        <dsp:cNvPr id="0" name=""/>
        <dsp:cNvSpPr/>
      </dsp:nvSpPr>
      <dsp:spPr>
        <a:xfrm>
          <a:off x="0" y="1166904"/>
          <a:ext cx="6263640" cy="101087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2400" kern="1200" dirty="0"/>
            <a:t>Неотчуждаемость</a:t>
          </a:r>
          <a:endParaRPr lang="en-US" sz="2400" kern="1200" dirty="0"/>
        </a:p>
        <a:p>
          <a:pPr marL="0" lvl="0" algn="l" defTabSz="1377950">
            <a:lnSpc>
              <a:spcPct val="90000"/>
            </a:lnSpc>
            <a:spcBef>
              <a:spcPct val="0"/>
            </a:spcBef>
            <a:spcAft>
              <a:spcPct val="35000"/>
            </a:spcAft>
            <a:buNone/>
          </a:pPr>
          <a:endParaRPr lang="en-US" sz="2400" kern="1200" dirty="0"/>
        </a:p>
      </dsp:txBody>
      <dsp:txXfrm>
        <a:off x="49347" y="1216251"/>
        <a:ext cx="6164946" cy="912185"/>
      </dsp:txXfrm>
    </dsp:sp>
    <dsp:sp modelId="{8A3E430A-BA86-4CFA-AE09-E1600F0486D2}">
      <dsp:nvSpPr>
        <dsp:cNvPr id="0" name=""/>
        <dsp:cNvSpPr/>
      </dsp:nvSpPr>
      <dsp:spPr>
        <a:xfrm>
          <a:off x="0" y="2246903"/>
          <a:ext cx="6263640" cy="101087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2400" kern="1200" dirty="0"/>
            <a:t>Взаимозависимость</a:t>
          </a:r>
          <a:endParaRPr lang="en-US" sz="2400" kern="1200" dirty="0"/>
        </a:p>
        <a:p>
          <a:pPr marL="0" lvl="0" algn="l" defTabSz="1377950">
            <a:lnSpc>
              <a:spcPct val="90000"/>
            </a:lnSpc>
            <a:spcBef>
              <a:spcPct val="0"/>
            </a:spcBef>
            <a:spcAft>
              <a:spcPct val="35000"/>
            </a:spcAft>
            <a:buNone/>
          </a:pPr>
          <a:endParaRPr lang="en-US" sz="2400" kern="1200" dirty="0"/>
        </a:p>
      </dsp:txBody>
      <dsp:txXfrm>
        <a:off x="49347" y="2296250"/>
        <a:ext cx="6164946" cy="912185"/>
      </dsp:txXfrm>
    </dsp:sp>
    <dsp:sp modelId="{7BB96347-329A-4116-ACD2-8FFAFEB494EF}">
      <dsp:nvSpPr>
        <dsp:cNvPr id="0" name=""/>
        <dsp:cNvSpPr/>
      </dsp:nvSpPr>
      <dsp:spPr>
        <a:xfrm>
          <a:off x="0" y="3326903"/>
          <a:ext cx="6263640" cy="101087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2400" kern="1200" dirty="0"/>
            <a:t>Недискриминация и равенство</a:t>
          </a:r>
          <a:endParaRPr lang="da-DK" sz="2400" kern="1200" dirty="0"/>
        </a:p>
        <a:p>
          <a:pPr marL="0" lvl="0" algn="l" defTabSz="1066800">
            <a:lnSpc>
              <a:spcPct val="90000"/>
            </a:lnSpc>
            <a:spcBef>
              <a:spcPct val="0"/>
            </a:spcBef>
            <a:spcAft>
              <a:spcPct val="35000"/>
            </a:spcAft>
            <a:buNone/>
          </a:pPr>
          <a:endParaRPr lang="en-US" sz="2400" kern="1200" dirty="0"/>
        </a:p>
      </dsp:txBody>
      <dsp:txXfrm>
        <a:off x="49347" y="3376250"/>
        <a:ext cx="6164946" cy="912185"/>
      </dsp:txXfrm>
    </dsp:sp>
    <dsp:sp modelId="{BA6FF55D-74C8-422D-8965-719328AC7D82}">
      <dsp:nvSpPr>
        <dsp:cNvPr id="0" name=""/>
        <dsp:cNvSpPr/>
      </dsp:nvSpPr>
      <dsp:spPr>
        <a:xfrm>
          <a:off x="0" y="4406903"/>
          <a:ext cx="6263640" cy="1010879"/>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a:t>Неделимость </a:t>
          </a:r>
          <a:endParaRPr lang="en-US" sz="2400" kern="1200" dirty="0"/>
        </a:p>
      </dsp:txBody>
      <dsp:txXfrm>
        <a:off x="49347" y="4456250"/>
        <a:ext cx="6164946" cy="9121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15B93-A8BD-4D70-BE86-2615144C638C}">
      <dsp:nvSpPr>
        <dsp:cNvPr id="0" name=""/>
        <dsp:cNvSpPr/>
      </dsp:nvSpPr>
      <dsp:spPr>
        <a:xfrm>
          <a:off x="0" y="529455"/>
          <a:ext cx="6263640" cy="14718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ru-RU" sz="3700" kern="1200"/>
            <a:t>Гражданские и политические права</a:t>
          </a:r>
          <a:endParaRPr lang="en-US" sz="3700" kern="1200"/>
        </a:p>
      </dsp:txBody>
      <dsp:txXfrm>
        <a:off x="71850" y="601305"/>
        <a:ext cx="6119940" cy="1328160"/>
      </dsp:txXfrm>
    </dsp:sp>
    <dsp:sp modelId="{E39D3A25-C9B4-4154-A88A-5760BF780641}">
      <dsp:nvSpPr>
        <dsp:cNvPr id="0" name=""/>
        <dsp:cNvSpPr/>
      </dsp:nvSpPr>
      <dsp:spPr>
        <a:xfrm>
          <a:off x="0" y="2016413"/>
          <a:ext cx="6263640" cy="14718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ru-RU" sz="3700" kern="1200"/>
            <a:t>Экономические, социальные и культурные права</a:t>
          </a:r>
          <a:endParaRPr lang="en-US" sz="3700" kern="1200"/>
        </a:p>
      </dsp:txBody>
      <dsp:txXfrm>
        <a:off x="71850" y="2088263"/>
        <a:ext cx="6119940" cy="1328160"/>
      </dsp:txXfrm>
    </dsp:sp>
    <dsp:sp modelId="{1D33AC06-5E01-4BD3-A3E6-7F685F1A9C9F}">
      <dsp:nvSpPr>
        <dsp:cNvPr id="0" name=""/>
        <dsp:cNvSpPr/>
      </dsp:nvSpPr>
      <dsp:spPr>
        <a:xfrm>
          <a:off x="0" y="3594834"/>
          <a:ext cx="6263640" cy="14718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ru-RU" sz="3700" kern="1200"/>
            <a:t>Групповые права или коллективные права?</a:t>
          </a:r>
          <a:endParaRPr lang="en-US" sz="3700" kern="1200"/>
        </a:p>
      </dsp:txBody>
      <dsp:txXfrm>
        <a:off x="71850" y="3666684"/>
        <a:ext cx="6119940" cy="13281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83CF4-8ED7-416D-B4BF-0ADC5F3A0EFD}">
      <dsp:nvSpPr>
        <dsp:cNvPr id="0" name=""/>
        <dsp:cNvSpPr/>
      </dsp:nvSpPr>
      <dsp:spPr>
        <a:xfrm>
          <a:off x="0" y="110587"/>
          <a:ext cx="6263640" cy="9931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a:t>Право на жизнь</a:t>
          </a:r>
          <a:endParaRPr lang="en-US" sz="2500" kern="1200"/>
        </a:p>
      </dsp:txBody>
      <dsp:txXfrm>
        <a:off x="48481" y="159068"/>
        <a:ext cx="6166678" cy="896166"/>
      </dsp:txXfrm>
    </dsp:sp>
    <dsp:sp modelId="{2C08FEFC-433F-4D52-98E8-BB2C5982852A}">
      <dsp:nvSpPr>
        <dsp:cNvPr id="0" name=""/>
        <dsp:cNvSpPr/>
      </dsp:nvSpPr>
      <dsp:spPr>
        <a:xfrm>
          <a:off x="0" y="1175716"/>
          <a:ext cx="6263640" cy="993128"/>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dirty="0"/>
            <a:t>Право голоса</a:t>
          </a:r>
          <a:endParaRPr lang="en-US" sz="2500" kern="1200" dirty="0"/>
        </a:p>
      </dsp:txBody>
      <dsp:txXfrm>
        <a:off x="48481" y="1224197"/>
        <a:ext cx="6166678" cy="896166"/>
      </dsp:txXfrm>
    </dsp:sp>
    <dsp:sp modelId="{E85555AC-E808-4557-B08A-9DFB7E4C8995}">
      <dsp:nvSpPr>
        <dsp:cNvPr id="0" name=""/>
        <dsp:cNvSpPr/>
      </dsp:nvSpPr>
      <dsp:spPr>
        <a:xfrm>
          <a:off x="0" y="2240845"/>
          <a:ext cx="6263640" cy="993128"/>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a:t>Право на справедливое судебное разбирательство</a:t>
          </a:r>
          <a:endParaRPr lang="en-US" sz="2500" kern="1200"/>
        </a:p>
      </dsp:txBody>
      <dsp:txXfrm>
        <a:off x="48481" y="2289326"/>
        <a:ext cx="6166678" cy="896166"/>
      </dsp:txXfrm>
    </dsp:sp>
    <dsp:sp modelId="{F672DC1B-4456-406A-ACBA-5886D8D08656}">
      <dsp:nvSpPr>
        <dsp:cNvPr id="0" name=""/>
        <dsp:cNvSpPr/>
      </dsp:nvSpPr>
      <dsp:spPr>
        <a:xfrm>
          <a:off x="0" y="3305974"/>
          <a:ext cx="6263640" cy="993128"/>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a:t>Право на свободу мысли, совести и религии</a:t>
          </a:r>
          <a:endParaRPr lang="en-US" sz="2500" kern="1200"/>
        </a:p>
      </dsp:txBody>
      <dsp:txXfrm>
        <a:off x="48481" y="3354455"/>
        <a:ext cx="6166678" cy="896166"/>
      </dsp:txXfrm>
    </dsp:sp>
    <dsp:sp modelId="{F9F87381-790A-4A66-8CFA-98F781DE5490}">
      <dsp:nvSpPr>
        <dsp:cNvPr id="0" name=""/>
        <dsp:cNvSpPr/>
      </dsp:nvSpPr>
      <dsp:spPr>
        <a:xfrm>
          <a:off x="0" y="4371102"/>
          <a:ext cx="6263640" cy="993128"/>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a:t>Право на свободу выражения мнений</a:t>
          </a:r>
          <a:endParaRPr lang="en-US" sz="2500" kern="1200"/>
        </a:p>
      </dsp:txBody>
      <dsp:txXfrm>
        <a:off x="48481" y="4419583"/>
        <a:ext cx="6166678" cy="896166"/>
      </dsp:txXfrm>
    </dsp:sp>
    <dsp:sp modelId="{CB659D62-6A8E-4FFA-96BA-8127EDF0AD77}">
      <dsp:nvSpPr>
        <dsp:cNvPr id="0" name=""/>
        <dsp:cNvSpPr/>
      </dsp:nvSpPr>
      <dsp:spPr>
        <a:xfrm>
          <a:off x="0" y="5436231"/>
          <a:ext cx="6263640" cy="99312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a:t>Право на собрания и ассоциации</a:t>
          </a:r>
          <a:endParaRPr lang="en-US" sz="2500" kern="1200"/>
        </a:p>
      </dsp:txBody>
      <dsp:txXfrm>
        <a:off x="48481" y="5484712"/>
        <a:ext cx="6166678" cy="8961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A675B-1F36-457B-AD73-DBFEAF82B868}">
      <dsp:nvSpPr>
        <dsp:cNvPr id="0" name=""/>
        <dsp:cNvSpPr/>
      </dsp:nvSpPr>
      <dsp:spPr>
        <a:xfrm>
          <a:off x="0" y="677524"/>
          <a:ext cx="662374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ru-RU" sz="2800" kern="1200" dirty="0"/>
            <a:t>Право на достаточное питание и жилище</a:t>
          </a:r>
          <a:endParaRPr lang="en-US" sz="2800" kern="1200" dirty="0"/>
        </a:p>
      </dsp:txBody>
      <dsp:txXfrm>
        <a:off x="32784" y="710308"/>
        <a:ext cx="6558172" cy="606012"/>
      </dsp:txXfrm>
    </dsp:sp>
    <dsp:sp modelId="{E4141FF0-F4BE-46A5-A426-CA425944569F}">
      <dsp:nvSpPr>
        <dsp:cNvPr id="0" name=""/>
        <dsp:cNvSpPr/>
      </dsp:nvSpPr>
      <dsp:spPr>
        <a:xfrm>
          <a:off x="0" y="1429744"/>
          <a:ext cx="6623740" cy="67158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ru-RU" sz="2800" kern="1200"/>
            <a:t>Право на образование</a:t>
          </a:r>
          <a:endParaRPr lang="en-US" sz="2800" kern="1200"/>
        </a:p>
      </dsp:txBody>
      <dsp:txXfrm>
        <a:off x="32784" y="1462528"/>
        <a:ext cx="6558172" cy="606012"/>
      </dsp:txXfrm>
    </dsp:sp>
    <dsp:sp modelId="{2F04454F-D21B-4130-BF03-58351CDD5A48}">
      <dsp:nvSpPr>
        <dsp:cNvPr id="0" name=""/>
        <dsp:cNvSpPr/>
      </dsp:nvSpPr>
      <dsp:spPr>
        <a:xfrm>
          <a:off x="0" y="2181964"/>
          <a:ext cx="6623740" cy="6715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ru-RU" sz="2800" kern="1200"/>
            <a:t>Право на здоровье</a:t>
          </a:r>
          <a:endParaRPr lang="en-US" sz="2800" kern="1200"/>
        </a:p>
      </dsp:txBody>
      <dsp:txXfrm>
        <a:off x="32784" y="2214748"/>
        <a:ext cx="6558172" cy="606012"/>
      </dsp:txXfrm>
    </dsp:sp>
    <dsp:sp modelId="{6ED57727-A206-4311-A71C-282D7456D47C}">
      <dsp:nvSpPr>
        <dsp:cNvPr id="0" name=""/>
        <dsp:cNvSpPr/>
      </dsp:nvSpPr>
      <dsp:spPr>
        <a:xfrm>
          <a:off x="0" y="2934184"/>
          <a:ext cx="6623740" cy="6715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ru-RU" sz="2800" kern="1200"/>
            <a:t>Право на труд</a:t>
          </a:r>
          <a:endParaRPr lang="en-US" sz="2800" kern="1200"/>
        </a:p>
      </dsp:txBody>
      <dsp:txXfrm>
        <a:off x="32784" y="2966968"/>
        <a:ext cx="6558172" cy="606012"/>
      </dsp:txXfrm>
    </dsp:sp>
    <dsp:sp modelId="{DB311EBC-4109-4E14-AF4F-62FEFBAE58EC}">
      <dsp:nvSpPr>
        <dsp:cNvPr id="0" name=""/>
        <dsp:cNvSpPr/>
      </dsp:nvSpPr>
      <dsp:spPr>
        <a:xfrm>
          <a:off x="0" y="3686404"/>
          <a:ext cx="6623740" cy="6715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ru-RU" sz="2800" kern="1200"/>
            <a:t>Право на социальное обеспечение</a:t>
          </a:r>
          <a:endParaRPr lang="en-US" sz="2800" kern="1200"/>
        </a:p>
      </dsp:txBody>
      <dsp:txXfrm>
        <a:off x="32784" y="3719188"/>
        <a:ext cx="6558172" cy="606012"/>
      </dsp:txXfrm>
    </dsp:sp>
    <dsp:sp modelId="{83DE062D-E850-4FF2-8F45-61B901179478}">
      <dsp:nvSpPr>
        <dsp:cNvPr id="0" name=""/>
        <dsp:cNvSpPr/>
      </dsp:nvSpPr>
      <dsp:spPr>
        <a:xfrm>
          <a:off x="0" y="4438624"/>
          <a:ext cx="662374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ru-RU" sz="2800" kern="1200"/>
            <a:t>Право на воду и санитарию</a:t>
          </a:r>
          <a:endParaRPr lang="en-US" sz="2800" kern="1200"/>
        </a:p>
      </dsp:txBody>
      <dsp:txXfrm>
        <a:off x="32784" y="4471408"/>
        <a:ext cx="6558172" cy="606012"/>
      </dsp:txXfrm>
    </dsp:sp>
    <dsp:sp modelId="{6E295BF3-78D7-48E6-92CB-CF2288BD29CE}">
      <dsp:nvSpPr>
        <dsp:cNvPr id="0" name=""/>
        <dsp:cNvSpPr/>
      </dsp:nvSpPr>
      <dsp:spPr>
        <a:xfrm>
          <a:off x="0" y="5190843"/>
          <a:ext cx="6623740" cy="67158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ru-RU" sz="2800" kern="1200"/>
            <a:t>Право на участие в культурной жизни</a:t>
          </a:r>
          <a:endParaRPr lang="en-US" sz="2800" kern="1200"/>
        </a:p>
      </dsp:txBody>
      <dsp:txXfrm>
        <a:off x="32784" y="5223627"/>
        <a:ext cx="6558172" cy="6060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15B93-A8BD-4D70-BE86-2615144C638C}">
      <dsp:nvSpPr>
        <dsp:cNvPr id="0" name=""/>
        <dsp:cNvSpPr/>
      </dsp:nvSpPr>
      <dsp:spPr>
        <a:xfrm>
          <a:off x="0" y="9236"/>
          <a:ext cx="6263640" cy="168521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ru-RU" sz="2800" kern="1200" dirty="0"/>
            <a:t>Определение ценности и значимости отдельной человеческой личности;</a:t>
          </a:r>
          <a:endParaRPr lang="en-US" kern="1200" dirty="0"/>
        </a:p>
      </dsp:txBody>
      <dsp:txXfrm>
        <a:off x="82266" y="91502"/>
        <a:ext cx="6099108" cy="1520685"/>
      </dsp:txXfrm>
    </dsp:sp>
    <dsp:sp modelId="{E39D3A25-C9B4-4154-A88A-5760BF780641}">
      <dsp:nvSpPr>
        <dsp:cNvPr id="0" name=""/>
        <dsp:cNvSpPr/>
      </dsp:nvSpPr>
      <dsp:spPr>
        <a:xfrm>
          <a:off x="0" y="1695689"/>
          <a:ext cx="6263640" cy="1796582"/>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ru-RU" sz="2400" kern="1200" dirty="0"/>
            <a:t>Понимание необходимости ограничения любой публичной власти;</a:t>
          </a:r>
          <a:endParaRPr lang="en-US" kern="1200" dirty="0"/>
        </a:p>
      </dsp:txBody>
      <dsp:txXfrm>
        <a:off x="87702" y="1783391"/>
        <a:ext cx="6088236" cy="1621178"/>
      </dsp:txXfrm>
    </dsp:sp>
    <dsp:sp modelId="{1D33AC06-5E01-4BD3-A3E6-7F685F1A9C9F}">
      <dsp:nvSpPr>
        <dsp:cNvPr id="0" name=""/>
        <dsp:cNvSpPr/>
      </dsp:nvSpPr>
      <dsp:spPr>
        <a:xfrm>
          <a:off x="0" y="3500994"/>
          <a:ext cx="6263640" cy="229097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ru-KG" sz="2400" kern="1200" dirty="0"/>
        </a:p>
        <a:p>
          <a:pPr marL="0" marR="0" lvl="0" indent="0" algn="just" defTabSz="914400" eaLnBrk="1" fontAlgn="auto" latinLnBrk="0" hangingPunct="1">
            <a:lnSpc>
              <a:spcPct val="100000"/>
            </a:lnSpc>
            <a:spcBef>
              <a:spcPct val="0"/>
            </a:spcBef>
            <a:spcAft>
              <a:spcPts val="0"/>
            </a:spcAft>
            <a:buClrTx/>
            <a:buSzTx/>
            <a:buFontTx/>
            <a:buNone/>
            <a:tabLst/>
            <a:defRPr/>
          </a:pPr>
          <a:r>
            <a:rPr lang="ru-RU" sz="2400" kern="1200" dirty="0"/>
            <a:t>Осознание важности наличия в государстве процедур, дающих возможность человеку не чувствовать себя беззащитной частичкой и в случае необходимости мирно выступать против власти</a:t>
          </a:r>
          <a:r>
            <a:rPr lang="ru-KG" sz="2400" kern="1200" dirty="0"/>
            <a:t>.</a:t>
          </a:r>
          <a:endParaRPr lang="ru-RU" sz="2400" kern="1200" dirty="0"/>
        </a:p>
        <a:p>
          <a:pPr marL="0" lvl="0" defTabSz="1200150">
            <a:lnSpc>
              <a:spcPct val="90000"/>
            </a:lnSpc>
            <a:spcBef>
              <a:spcPct val="0"/>
            </a:spcBef>
            <a:spcAft>
              <a:spcPct val="35000"/>
            </a:spcAft>
            <a:buNone/>
          </a:pPr>
          <a:endParaRPr lang="en-US" kern="1200" dirty="0"/>
        </a:p>
      </dsp:txBody>
      <dsp:txXfrm>
        <a:off x="111836" y="3612830"/>
        <a:ext cx="6039968" cy="20673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15B93-A8BD-4D70-BE86-2615144C638C}">
      <dsp:nvSpPr>
        <dsp:cNvPr id="0" name=""/>
        <dsp:cNvSpPr/>
      </dsp:nvSpPr>
      <dsp:spPr>
        <a:xfrm>
          <a:off x="0" y="0"/>
          <a:ext cx="7052408" cy="184809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ru-RU" sz="2400" kern="1200" dirty="0"/>
            <a:t>это «государственная власть» (вплоть до самого низшего, муниципального уровня); </a:t>
          </a:r>
        </a:p>
        <a:p>
          <a:pPr marL="0" marR="0" lvl="0" indent="0" algn="just" defTabSz="914400" eaLnBrk="1" fontAlgn="auto" latinLnBrk="0" hangingPunct="1">
            <a:lnSpc>
              <a:spcPct val="100000"/>
            </a:lnSpc>
            <a:spcBef>
              <a:spcPct val="0"/>
            </a:spcBef>
            <a:spcAft>
              <a:spcPts val="0"/>
            </a:spcAft>
            <a:buClrTx/>
            <a:buSzTx/>
            <a:buFontTx/>
            <a:buNone/>
            <a:tabLst/>
            <a:defRPr/>
          </a:pPr>
          <a:endParaRPr lang="en-US" kern="1200" dirty="0"/>
        </a:p>
      </dsp:txBody>
      <dsp:txXfrm>
        <a:off x="90217" y="90217"/>
        <a:ext cx="6871974" cy="1667665"/>
      </dsp:txXfrm>
    </dsp:sp>
    <dsp:sp modelId="{E39D3A25-C9B4-4154-A88A-5760BF780641}">
      <dsp:nvSpPr>
        <dsp:cNvPr id="0" name=""/>
        <dsp:cNvSpPr/>
      </dsp:nvSpPr>
      <dsp:spPr>
        <a:xfrm>
          <a:off x="0" y="1931354"/>
          <a:ext cx="7052408" cy="199143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ru-RU" sz="2400" kern="1200" dirty="0"/>
            <a:t>это власть работодателей по отношению к наемным работникам (поэтому нередко свободные профсоюзы относят к правозащитным организациям); </a:t>
          </a:r>
        </a:p>
        <a:p>
          <a:pPr marL="0" marR="0" lvl="0" indent="0" algn="just" defTabSz="914400" eaLnBrk="1" fontAlgn="auto" latinLnBrk="0" hangingPunct="1">
            <a:lnSpc>
              <a:spcPct val="100000"/>
            </a:lnSpc>
            <a:spcBef>
              <a:spcPct val="0"/>
            </a:spcBef>
            <a:spcAft>
              <a:spcPts val="0"/>
            </a:spcAft>
            <a:buClrTx/>
            <a:buSzTx/>
            <a:buFontTx/>
            <a:buNone/>
            <a:tabLst/>
            <a:defRPr/>
          </a:pPr>
          <a:endParaRPr lang="en-US" kern="1200" dirty="0"/>
        </a:p>
      </dsp:txBody>
      <dsp:txXfrm>
        <a:off x="97214" y="2028568"/>
        <a:ext cx="6857980" cy="1797005"/>
      </dsp:txXfrm>
    </dsp:sp>
    <dsp:sp modelId="{1D33AC06-5E01-4BD3-A3E6-7F685F1A9C9F}">
      <dsp:nvSpPr>
        <dsp:cNvPr id="0" name=""/>
        <dsp:cNvSpPr/>
      </dsp:nvSpPr>
      <dsp:spPr>
        <a:xfrm>
          <a:off x="0" y="4014507"/>
          <a:ext cx="7052408" cy="225999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just" defTabSz="1200150" eaLnBrk="1" fontAlgn="auto" latinLnBrk="0" hangingPunct="1">
            <a:lnSpc>
              <a:spcPct val="90000"/>
            </a:lnSpc>
            <a:spcBef>
              <a:spcPct val="0"/>
            </a:spcBef>
            <a:spcAft>
              <a:spcPct val="35000"/>
            </a:spcAft>
            <a:buClrTx/>
            <a:buSzTx/>
            <a:buFontTx/>
            <a:buNone/>
            <a:tabLst/>
            <a:defRPr/>
          </a:pPr>
          <a:r>
            <a:rPr lang="ru-RU" sz="2400" kern="1200" dirty="0"/>
            <a:t>это власть родителей и педагогов (а также опекунов и т.п.) над детьми (или над ограниченно дееспособными людьми).</a:t>
          </a:r>
        </a:p>
        <a:p>
          <a:pPr marL="0" lvl="0" defTabSz="1200150">
            <a:lnSpc>
              <a:spcPct val="90000"/>
            </a:lnSpc>
            <a:spcBef>
              <a:spcPct val="0"/>
            </a:spcBef>
            <a:spcAft>
              <a:spcPct val="35000"/>
            </a:spcAft>
            <a:buNone/>
          </a:pPr>
          <a:endParaRPr lang="en-US" kern="1200" dirty="0"/>
        </a:p>
      </dsp:txBody>
      <dsp:txXfrm>
        <a:off x="110324" y="4124831"/>
        <a:ext cx="6831760" cy="20393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G"/>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7B9E4D-DE89-4903-B3CA-45FC7C9172F7}" type="datetimeFigureOut">
              <a:rPr lang="ru-KG" smtClean="0"/>
              <a:t>15.05.2023</a:t>
            </a:fld>
            <a:endParaRPr lang="ru-KG"/>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KG"/>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G"/>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G"/>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72F92-4F78-412E-815A-A38E0911D295}" type="slidenum">
              <a:rPr lang="ru-KG" smtClean="0"/>
              <a:t>‹#›</a:t>
            </a:fld>
            <a:endParaRPr lang="ru-KG"/>
          </a:p>
        </p:txBody>
      </p:sp>
    </p:spTree>
    <p:extLst>
      <p:ext uri="{BB962C8B-B14F-4D97-AF65-F5344CB8AC3E}">
        <p14:creationId xmlns:p14="http://schemas.microsoft.com/office/powerpoint/2010/main" val="1786868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Right_to_life" TargetMode="External"/><Relationship Id="rId13" Type="http://schemas.openxmlformats.org/officeDocument/2006/relationships/hyperlink" Target="https://en.wikipedia.org/wiki/Property" TargetMode="External"/><Relationship Id="rId18" Type="http://schemas.openxmlformats.org/officeDocument/2006/relationships/hyperlink" Target="https://en.wikipedia.org/wiki/Freedom_of_association" TargetMode="External"/><Relationship Id="rId3" Type="http://schemas.openxmlformats.org/officeDocument/2006/relationships/hyperlink" Target="https://en.wikipedia.org/wiki/UN_Economic_and_Social_Council" TargetMode="External"/><Relationship Id="rId21" Type="http://schemas.openxmlformats.org/officeDocument/2006/relationships/hyperlink" Target="https://en.wikipedia.org/wiki/Universal_Declaration_of_Human_Rights#cite_note-16" TargetMode="External"/><Relationship Id="rId7" Type="http://schemas.openxmlformats.org/officeDocument/2006/relationships/hyperlink" Target="https://en.wikipedia.org/wiki/Eleanor_Roosevelt" TargetMode="External"/><Relationship Id="rId12" Type="http://schemas.openxmlformats.org/officeDocument/2006/relationships/hyperlink" Target="https://en.wikipedia.org/wiki/Freedom_of_residence" TargetMode="External"/><Relationship Id="rId17" Type="http://schemas.openxmlformats.org/officeDocument/2006/relationships/hyperlink" Target="https://en.wikipedia.org/wiki/Conscience" TargetMode="External"/><Relationship Id="rId2" Type="http://schemas.openxmlformats.org/officeDocument/2006/relationships/slide" Target="../slides/slide10.xml"/><Relationship Id="rId16" Type="http://schemas.openxmlformats.org/officeDocument/2006/relationships/hyperlink" Target="https://en.wikipedia.org/wiki/Freedom_of_religion" TargetMode="External"/><Relationship Id="rId20" Type="http://schemas.openxmlformats.org/officeDocument/2006/relationships/hyperlink" Target="https://en.wikipedia.org/wiki/Right_to_an_adequate_standard_of_living" TargetMode="External"/><Relationship Id="rId1" Type="http://schemas.openxmlformats.org/officeDocument/2006/relationships/notesMaster" Target="../notesMasters/notesMaster1.xml"/><Relationship Id="rId6" Type="http://schemas.openxmlformats.org/officeDocument/2006/relationships/hyperlink" Target="https://en.wikipedia.org/wiki/International_Bill_of_Rights" TargetMode="External"/><Relationship Id="rId11" Type="http://schemas.openxmlformats.org/officeDocument/2006/relationships/hyperlink" Target="https://en.wikipedia.org/wiki/Freedom_of_movement" TargetMode="External"/><Relationship Id="rId5" Type="http://schemas.openxmlformats.org/officeDocument/2006/relationships/hyperlink" Target="https://en.wikipedia.org/wiki/United_Nations_Commission_on_Human_Rights" TargetMode="External"/><Relationship Id="rId15" Type="http://schemas.openxmlformats.org/officeDocument/2006/relationships/hyperlink" Target="https://en.wikipedia.org/wiki/Freedom_of_thought" TargetMode="External"/><Relationship Id="rId10" Type="http://schemas.openxmlformats.org/officeDocument/2006/relationships/hyperlink" Target="https://en.wikipedia.org/wiki/Torture" TargetMode="External"/><Relationship Id="rId19" Type="http://schemas.openxmlformats.org/officeDocument/2006/relationships/hyperlink" Target="https://en.wikipedia.org/wiki/Right_to_health#Universal_Declaration_of_Human_Rights" TargetMode="External"/><Relationship Id="rId4" Type="http://schemas.openxmlformats.org/officeDocument/2006/relationships/hyperlink" Target="https://en.wikipedia.org/wiki/Organs_of_the_United_Nations" TargetMode="External"/><Relationship Id="rId9" Type="http://schemas.openxmlformats.org/officeDocument/2006/relationships/hyperlink" Target="https://en.wikipedia.org/wiki/Slavery" TargetMode="External"/><Relationship Id="rId14" Type="http://schemas.openxmlformats.org/officeDocument/2006/relationships/hyperlink" Target="https://en.wikipedia.org/wiki/Nationalit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da-DK" altLang="da-DK" b="1"/>
              <a:t>Never again</a:t>
            </a:r>
          </a:p>
          <a:p>
            <a:pPr lvl="1" eaLnBrk="1" hangingPunct="1"/>
            <a:r>
              <a:rPr lang="da-DK" altLang="da-DK"/>
              <a:t>The concentration camps of Nazi Germany</a:t>
            </a:r>
          </a:p>
          <a:p>
            <a:pPr lvl="1" eaLnBrk="1" hangingPunct="1"/>
            <a:r>
              <a:rPr lang="da-DK" altLang="da-DK" err="1"/>
              <a:t>Setting aside international law</a:t>
            </a:r>
            <a:endParaRPr lang="da-DK" altLang="da-DK"/>
          </a:p>
          <a:p>
            <a:pPr lvl="1" eaLnBrk="1" hangingPunct="1"/>
            <a:r>
              <a:rPr lang="da-DK" altLang="da-DK" err="1"/>
              <a:t>Setting aside law in general</a:t>
            </a:r>
          </a:p>
          <a:p>
            <a:pPr lvl="2" eaLnBrk="1" hangingPunct="1"/>
            <a:r>
              <a:rPr lang="da-DK" altLang="da-DK"/>
              <a:t>SS troops in Eastern Europe: Acting with impunity</a:t>
            </a:r>
          </a:p>
          <a:p>
            <a:pPr lvl="1" eaLnBrk="1" hangingPunct="1"/>
            <a:r>
              <a:rPr lang="da-DK" altLang="da-DK"/>
              <a:t>As were the Japanese</a:t>
            </a:r>
            <a:r>
              <a:rPr lang="da-DK" altLang="da-DK" baseline="0"/>
              <a:t> in Asia</a:t>
            </a:r>
            <a:endParaRPr lang="da-DK" altLang="da-DK"/>
          </a:p>
          <a:p>
            <a:pPr eaLnBrk="1" hangingPunct="1"/>
            <a:r>
              <a:rPr lang="da-DK" altLang="da-DK">
                <a:sym typeface="Wingdings" pitchFamily="2" charset="2"/>
              </a:rPr>
              <a:t> Window of opportunity</a:t>
            </a:r>
            <a:endParaRPr lang="da-DK" altLang="da-DK"/>
          </a:p>
          <a:p>
            <a:endParaRPr lang="en-US"/>
          </a:p>
          <a:p>
            <a:pPr eaLnBrk="1" hangingPunct="1"/>
            <a:r>
              <a:rPr lang="da-DK" altLang="da-DK" b="1">
                <a:sym typeface="Wingdings" pitchFamily="2" charset="2"/>
              </a:rPr>
              <a:t>New institutions</a:t>
            </a:r>
          </a:p>
          <a:p>
            <a:pPr marL="171450" indent="-171450" eaLnBrk="1" hangingPunct="1">
              <a:buFontTx/>
              <a:buChar char="-"/>
            </a:pPr>
            <a:r>
              <a:rPr lang="da-DK" altLang="da-DK">
                <a:sym typeface="Wingdings" pitchFamily="2" charset="2"/>
              </a:rPr>
              <a:t>International organization: the United Nations</a:t>
            </a:r>
          </a:p>
          <a:p>
            <a:pPr marL="171450" indent="-171450" eaLnBrk="1" hangingPunct="1">
              <a:buFontTx/>
              <a:buChar char="-"/>
            </a:pPr>
            <a:r>
              <a:rPr lang="da-DK" altLang="da-DK">
                <a:sym typeface="Wingdings" pitchFamily="2" charset="2"/>
              </a:rPr>
              <a:t>International criminal courts</a:t>
            </a:r>
          </a:p>
          <a:p>
            <a:pPr marL="171450" indent="-171450" eaLnBrk="1" hangingPunct="1">
              <a:buFontTx/>
              <a:buChar char="-"/>
            </a:pPr>
            <a:r>
              <a:rPr lang="da-DK" altLang="da-DK">
                <a:sym typeface="Wingdings" pitchFamily="2" charset="2"/>
              </a:rPr>
              <a:t>International human rights</a:t>
            </a:r>
            <a:endParaRPr lang="da-DK" altLang="da-DK"/>
          </a:p>
          <a:p>
            <a:endParaRPr lang="en-GB" sz="1200" b="0" i="0" kern="1200">
              <a:solidFill>
                <a:schemeClr val="tx1"/>
              </a:solidFill>
              <a:effectLst/>
              <a:latin typeface="+mn-lt"/>
              <a:ea typeface="+mn-ea"/>
              <a:cs typeface="+mn-cs"/>
            </a:endParaRP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In June 1946, the </a:t>
            </a:r>
            <a:r>
              <a:rPr lang="en-GB" sz="1200" b="0" i="0" u="none" strike="noStrike" kern="1200">
                <a:solidFill>
                  <a:schemeClr val="tx1"/>
                </a:solidFill>
                <a:effectLst/>
                <a:latin typeface="+mn-lt"/>
                <a:ea typeface="+mn-ea"/>
                <a:cs typeface="+mn-cs"/>
                <a:hlinkClick r:id="rId3" tooltip="UN Economic and Social Council"/>
              </a:rPr>
              <a:t>Economic and Social Council</a:t>
            </a:r>
            <a:r>
              <a:rPr lang="en-GB" sz="1200" b="0" i="0" kern="1200">
                <a:solidFill>
                  <a:schemeClr val="tx1"/>
                </a:solidFill>
                <a:effectLst/>
                <a:latin typeface="+mn-lt"/>
                <a:ea typeface="+mn-ea"/>
                <a:cs typeface="+mn-cs"/>
              </a:rPr>
              <a:t> (ECOSOC)—a </a:t>
            </a:r>
            <a:r>
              <a:rPr lang="en-GB" sz="1200" b="0" i="0" u="none" strike="noStrike" kern="1200">
                <a:solidFill>
                  <a:schemeClr val="tx1"/>
                </a:solidFill>
                <a:effectLst/>
                <a:latin typeface="+mn-lt"/>
                <a:ea typeface="+mn-ea"/>
                <a:cs typeface="+mn-cs"/>
                <a:hlinkClick r:id="rId4" tooltip="Organs of the United Nations"/>
              </a:rPr>
              <a:t>principal organ</a:t>
            </a:r>
            <a:r>
              <a:rPr lang="en-GB" sz="1200" b="0" i="0" kern="1200">
                <a:solidFill>
                  <a:schemeClr val="tx1"/>
                </a:solidFill>
                <a:effectLst/>
                <a:latin typeface="+mn-lt"/>
                <a:ea typeface="+mn-ea"/>
                <a:cs typeface="+mn-cs"/>
              </a:rPr>
              <a:t> of the newly founded United Nations responsible for promoting human rights—created the </a:t>
            </a:r>
            <a:r>
              <a:rPr lang="en-GB" sz="1200" b="0" i="0" u="none" strike="noStrike" kern="1200">
                <a:solidFill>
                  <a:schemeClr val="tx1"/>
                </a:solidFill>
                <a:effectLst/>
                <a:latin typeface="+mn-lt"/>
                <a:ea typeface="+mn-ea"/>
                <a:cs typeface="+mn-cs"/>
                <a:hlinkClick r:id="rId5" tooltip="United Nations Commission on Human Rights"/>
              </a:rPr>
              <a:t>Commission on Human Rights</a:t>
            </a:r>
            <a:r>
              <a:rPr lang="en-GB" sz="1200" b="0" i="0" kern="1200">
                <a:solidFill>
                  <a:schemeClr val="tx1"/>
                </a:solidFill>
                <a:effectLst/>
                <a:latin typeface="+mn-lt"/>
                <a:ea typeface="+mn-ea"/>
                <a:cs typeface="+mn-cs"/>
              </a:rPr>
              <a:t> (CHR), a standing body within the UN tasked with preparing what was initially conceived as an </a:t>
            </a:r>
            <a:r>
              <a:rPr lang="en-GB" sz="1200" b="0" i="0" u="none" strike="noStrike" kern="1200">
                <a:solidFill>
                  <a:schemeClr val="tx1"/>
                </a:solidFill>
                <a:effectLst/>
                <a:latin typeface="+mn-lt"/>
                <a:ea typeface="+mn-ea"/>
                <a:cs typeface="+mn-cs"/>
                <a:hlinkClick r:id="rId6" tooltip="International Bill of Rights"/>
              </a:rPr>
              <a:t>International Bill of Rights</a:t>
            </a:r>
            <a:r>
              <a:rPr lang="en-GB" sz="1200" b="0" i="0" kern="1200">
                <a:solidFill>
                  <a:schemeClr val="tx1"/>
                </a:solidFill>
                <a:effectLst/>
                <a:latin typeface="+mn-lt"/>
                <a:ea typeface="+mn-ea"/>
                <a:cs typeface="+mn-cs"/>
              </a:rPr>
              <a:t>.</a:t>
            </a:r>
            <a:r>
              <a:rPr lang="en-GB" sz="1200" b="0" i="0" u="none" strike="noStrike" kern="1200" baseline="30000">
                <a:solidFill>
                  <a:schemeClr val="tx1"/>
                </a:solidFill>
                <a:effectLst/>
                <a:latin typeface="+mn-lt"/>
                <a:ea typeface="+mn-ea"/>
                <a:cs typeface="+mn-cs"/>
              </a:rPr>
              <a:t> </a:t>
            </a:r>
            <a:r>
              <a:rPr lang="en-GB" sz="1200" b="0" i="0" kern="1200">
                <a:solidFill>
                  <a:schemeClr val="tx1"/>
                </a:solidFill>
                <a:effectLst/>
                <a:latin typeface="+mn-lt"/>
                <a:ea typeface="+mn-ea"/>
                <a:cs typeface="+mn-cs"/>
              </a:rPr>
              <a:t> In February 1947, the Commission established a special Universal Declaration of Human Rights Drafting Committee, chaired by </a:t>
            </a:r>
            <a:r>
              <a:rPr lang="en-GB" sz="1200" b="0" i="0" u="none" strike="noStrike" kern="1200">
                <a:solidFill>
                  <a:schemeClr val="tx1"/>
                </a:solidFill>
                <a:effectLst/>
                <a:latin typeface="+mn-lt"/>
                <a:ea typeface="+mn-ea"/>
                <a:cs typeface="+mn-cs"/>
                <a:hlinkClick r:id="rId7" tooltip="Eleanor Roosevelt"/>
              </a:rPr>
              <a:t>Eleanor Roosevelt</a:t>
            </a:r>
            <a:r>
              <a:rPr lang="en-GB" sz="1200" b="0" i="0" kern="1200">
                <a:solidFill>
                  <a:schemeClr val="tx1"/>
                </a:solidFill>
                <a:effectLst/>
                <a:latin typeface="+mn-lt"/>
                <a:ea typeface="+mn-ea"/>
                <a:cs typeface="+mn-cs"/>
              </a:rPr>
              <a:t> of the United States, to write the articles of the Declaration. The Committee met in two sessions over the course of two years.</a:t>
            </a:r>
          </a:p>
          <a:p>
            <a:endParaRPr lang="en-GB" sz="1200" b="0" i="0" kern="1200">
              <a:solidFill>
                <a:schemeClr val="tx1"/>
              </a:solidFill>
              <a:effectLst/>
              <a:latin typeface="+mn-lt"/>
              <a:ea typeface="+mn-ea"/>
              <a:cs typeface="+mn-cs"/>
            </a:endParaRPr>
          </a:p>
          <a:p>
            <a:r>
              <a:rPr lang="da-DK"/>
              <a:t>Participants in the Drafting Committee</a:t>
            </a:r>
          </a:p>
          <a:p>
            <a:pPr marL="171450" indent="-171450">
              <a:buFontTx/>
              <a:buChar char="-"/>
            </a:pPr>
            <a:r>
              <a:rPr lang="da-DK"/>
              <a:t>Eleanor Roosevelt, USA</a:t>
            </a:r>
          </a:p>
          <a:p>
            <a:pPr marL="171450" indent="-171450">
              <a:buFontTx/>
              <a:buChar char="-"/>
            </a:pPr>
            <a:r>
              <a:rPr lang="da-DK"/>
              <a:t>Peng Chun Chang, China</a:t>
            </a:r>
          </a:p>
          <a:p>
            <a:pPr marL="171450" indent="-171450">
              <a:buFontTx/>
              <a:buChar char="-"/>
            </a:pPr>
            <a:r>
              <a:rPr lang="da-DK"/>
              <a:t>Charles Malik, Lebanon</a:t>
            </a:r>
          </a:p>
          <a:p>
            <a:pPr marL="171450" indent="-171450">
              <a:buFontTx/>
              <a:buChar char="-"/>
            </a:pPr>
            <a:r>
              <a:rPr lang="da-DK"/>
              <a:t>William Roy odgson, Australia</a:t>
            </a:r>
          </a:p>
          <a:p>
            <a:pPr marL="171450" indent="-171450">
              <a:buFontTx/>
              <a:buChar char="-"/>
            </a:pPr>
            <a:r>
              <a:rPr lang="da-DK" err="1"/>
              <a:t>Hernan Santa Cruz, Chile</a:t>
            </a:r>
          </a:p>
          <a:p>
            <a:pPr marL="171450" indent="-171450">
              <a:buFontTx/>
              <a:buChar char="-"/>
            </a:pPr>
            <a:r>
              <a:rPr lang="da-DK"/>
              <a:t>Rene Cassin, France</a:t>
            </a:r>
          </a:p>
          <a:p>
            <a:pPr marL="171450" indent="-171450">
              <a:buFontTx/>
              <a:buChar char="-"/>
            </a:pPr>
            <a:r>
              <a:rPr lang="da-DK"/>
              <a:t>A. E. Bogomolov, USSR</a:t>
            </a:r>
          </a:p>
          <a:p>
            <a:pPr marL="171450" indent="-171450">
              <a:buFontTx/>
              <a:buChar char="-"/>
            </a:pPr>
            <a:r>
              <a:rPr lang="da-DK"/>
              <a:t>Charles Dukes, UK</a:t>
            </a:r>
          </a:p>
          <a:p>
            <a:pPr marL="171450" indent="-171450">
              <a:buFontTx/>
              <a:buChar char="-"/>
            </a:pPr>
            <a:r>
              <a:rPr lang="da-DK"/>
              <a:t>John Peters Humphrey, Canada</a:t>
            </a:r>
          </a:p>
          <a:p>
            <a:pPr marL="171450" indent="-171450">
              <a:buFontTx/>
              <a:buChar char="-"/>
            </a:pPr>
            <a:endParaRPr lang="da-DK"/>
          </a:p>
          <a:p>
            <a:r>
              <a:rPr lang="da-DK"/>
              <a:t>How were they selected?</a:t>
            </a:r>
          </a:p>
          <a:p>
            <a:r>
              <a:rPr lang="da-DK" err="1"/>
              <a:t>Who were not part? Only one woman, nobody from Africa, majority from Western countries, majority Christian</a:t>
            </a:r>
          </a:p>
          <a:p>
            <a:pPr marL="0" indent="0">
              <a:buFontTx/>
              <a:buNone/>
            </a:pPr>
            <a:endParaRPr lang="da-DK"/>
          </a:p>
          <a:p>
            <a:r>
              <a:rPr lang="da-DK"/>
              <a:t>The UDHR </a:t>
            </a:r>
            <a:r>
              <a:rPr lang="en-GB" sz="1200" b="0" i="0" kern="1200">
                <a:solidFill>
                  <a:schemeClr val="tx1"/>
                </a:solidFill>
                <a:effectLst/>
                <a:latin typeface="+mn-lt"/>
                <a:ea typeface="+mn-ea"/>
                <a:cs typeface="+mn-cs"/>
              </a:rPr>
              <a:t>was accepted by the General Assembly during its third session on 10 December 1948 in Paris, France.</a:t>
            </a:r>
          </a:p>
          <a:p>
            <a:r>
              <a:rPr lang="en-GB" sz="1200" b="0" i="0" kern="1200">
                <a:solidFill>
                  <a:schemeClr val="tx1"/>
                </a:solidFill>
                <a:effectLst/>
                <a:latin typeface="+mn-lt"/>
                <a:ea typeface="+mn-ea"/>
                <a:cs typeface="+mn-cs"/>
              </a:rPr>
              <a:t>Of the 58 members of the United Nations at the time, 48 voted in favour, none against, eight abstained, and two did not vote</a:t>
            </a:r>
            <a:endParaRPr lang="da-DK"/>
          </a:p>
          <a:p>
            <a:pPr marL="0" indent="0">
              <a:buFontTx/>
              <a:buNone/>
            </a:pPr>
            <a:endParaRPr lang="da-DK"/>
          </a:p>
          <a:p>
            <a:pPr marL="0" indent="0">
              <a:buFontTx/>
              <a:buNone/>
            </a:pPr>
            <a:r>
              <a:rPr lang="da-DK" err="1"/>
              <a:t>What does it entail?</a:t>
            </a:r>
          </a:p>
          <a:p>
            <a:pPr marL="0" indent="0">
              <a:buFontTx/>
              <a:buNone/>
            </a:pPr>
            <a:endParaRPr lang="da-DK"/>
          </a:p>
          <a:p>
            <a:r>
              <a:rPr lang="en-GB" sz="1200" b="0" i="0" u="none" kern="1200">
                <a:solidFill>
                  <a:schemeClr val="tx1"/>
                </a:solidFill>
                <a:effectLst/>
                <a:latin typeface="+mn-lt"/>
                <a:ea typeface="+mn-ea"/>
                <a:cs typeface="+mn-cs"/>
              </a:rPr>
              <a:t>Articles 1–2 establish the basic concepts of dignity, liberty, and equality.</a:t>
            </a:r>
          </a:p>
          <a:p>
            <a:r>
              <a:rPr lang="en-GB" sz="1200" b="0" i="0" u="none" kern="1200">
                <a:solidFill>
                  <a:schemeClr val="tx1"/>
                </a:solidFill>
                <a:effectLst/>
                <a:latin typeface="+mn-lt"/>
                <a:ea typeface="+mn-ea"/>
                <a:cs typeface="+mn-cs"/>
              </a:rPr>
              <a:t>Articles 3–5 establish other individual rights, such as the </a:t>
            </a:r>
            <a:r>
              <a:rPr lang="en-GB" sz="1200" b="0" i="0" u="none" strike="noStrike" kern="1200">
                <a:solidFill>
                  <a:schemeClr val="tx1"/>
                </a:solidFill>
                <a:effectLst/>
                <a:latin typeface="+mn-lt"/>
                <a:ea typeface="+mn-ea"/>
                <a:cs typeface="+mn-cs"/>
                <a:hlinkClick r:id="rId8" tooltip="Right to life"/>
              </a:rPr>
              <a:t>right to life</a:t>
            </a:r>
            <a:r>
              <a:rPr lang="en-GB" sz="1200" b="0" i="0" u="none" kern="1200">
                <a:solidFill>
                  <a:schemeClr val="tx1"/>
                </a:solidFill>
                <a:effectLst/>
                <a:latin typeface="+mn-lt"/>
                <a:ea typeface="+mn-ea"/>
                <a:cs typeface="+mn-cs"/>
              </a:rPr>
              <a:t> and the prohibition of </a:t>
            </a:r>
            <a:r>
              <a:rPr lang="en-GB" sz="1200" b="0" i="0" u="none" strike="noStrike" kern="1200">
                <a:solidFill>
                  <a:schemeClr val="tx1"/>
                </a:solidFill>
                <a:effectLst/>
                <a:latin typeface="+mn-lt"/>
                <a:ea typeface="+mn-ea"/>
                <a:cs typeface="+mn-cs"/>
                <a:hlinkClick r:id="rId9" tooltip="Slavery"/>
              </a:rPr>
              <a:t>slavery</a:t>
            </a:r>
            <a:r>
              <a:rPr lang="en-GB" sz="1200" b="0" i="0" u="none" kern="1200">
                <a:solidFill>
                  <a:schemeClr val="tx1"/>
                </a:solidFill>
                <a:effectLst/>
                <a:latin typeface="+mn-lt"/>
                <a:ea typeface="+mn-ea"/>
                <a:cs typeface="+mn-cs"/>
              </a:rPr>
              <a:t> and </a:t>
            </a:r>
            <a:r>
              <a:rPr lang="en-GB" sz="1200" b="0" i="0" u="none" strike="noStrike" kern="1200">
                <a:solidFill>
                  <a:schemeClr val="tx1"/>
                </a:solidFill>
                <a:effectLst/>
                <a:latin typeface="+mn-lt"/>
                <a:ea typeface="+mn-ea"/>
                <a:cs typeface="+mn-cs"/>
                <a:hlinkClick r:id="rId10" tooltip="Torture"/>
              </a:rPr>
              <a:t>torture</a:t>
            </a:r>
            <a:r>
              <a:rPr lang="en-GB" sz="1200" b="0" i="0" u="none" kern="1200">
                <a:solidFill>
                  <a:schemeClr val="tx1"/>
                </a:solidFill>
                <a:effectLst/>
                <a:latin typeface="+mn-lt"/>
                <a:ea typeface="+mn-ea"/>
                <a:cs typeface="+mn-cs"/>
              </a:rPr>
              <a:t>.</a:t>
            </a:r>
          </a:p>
          <a:p>
            <a:r>
              <a:rPr lang="en-GB" sz="1200" b="0" i="0" u="none" kern="1200">
                <a:solidFill>
                  <a:schemeClr val="tx1"/>
                </a:solidFill>
                <a:effectLst/>
                <a:latin typeface="+mn-lt"/>
                <a:ea typeface="+mn-ea"/>
                <a:cs typeface="+mn-cs"/>
              </a:rPr>
              <a:t>Articles 6–11 refer to the fundamental legality of human rights with specific remedies cited for their defence when violated.</a:t>
            </a:r>
          </a:p>
          <a:p>
            <a:r>
              <a:rPr lang="en-GB" sz="1200" b="0" i="0" u="none" kern="1200">
                <a:solidFill>
                  <a:schemeClr val="tx1"/>
                </a:solidFill>
                <a:effectLst/>
                <a:latin typeface="+mn-lt"/>
                <a:ea typeface="+mn-ea"/>
                <a:cs typeface="+mn-cs"/>
              </a:rPr>
              <a:t>Articles 12–17 set forth the rights of the individual towards the community, including </a:t>
            </a:r>
            <a:r>
              <a:rPr lang="en-GB" sz="1200" b="0" i="0" u="none" strike="noStrike" kern="1200">
                <a:solidFill>
                  <a:schemeClr val="tx1"/>
                </a:solidFill>
                <a:effectLst/>
                <a:latin typeface="+mn-lt"/>
                <a:ea typeface="+mn-ea"/>
                <a:cs typeface="+mn-cs"/>
                <a:hlinkClick r:id="rId11" tooltip="Freedom of movement"/>
              </a:rPr>
              <a:t>freedom of movement</a:t>
            </a:r>
            <a:r>
              <a:rPr lang="en-GB" sz="1200" b="0" i="0" u="none" kern="1200">
                <a:solidFill>
                  <a:schemeClr val="tx1"/>
                </a:solidFill>
                <a:effectLst/>
                <a:latin typeface="+mn-lt"/>
                <a:ea typeface="+mn-ea"/>
                <a:cs typeface="+mn-cs"/>
              </a:rPr>
              <a:t> and </a:t>
            </a:r>
            <a:r>
              <a:rPr lang="en-GB" sz="1200" b="0" i="0" u="none" strike="noStrike" kern="1200">
                <a:solidFill>
                  <a:schemeClr val="tx1"/>
                </a:solidFill>
                <a:effectLst/>
                <a:latin typeface="+mn-lt"/>
                <a:ea typeface="+mn-ea"/>
                <a:cs typeface="+mn-cs"/>
                <a:hlinkClick r:id="rId12" tooltip="Freedom of residence"/>
              </a:rPr>
              <a:t>residence</a:t>
            </a:r>
            <a:r>
              <a:rPr lang="en-GB" sz="1200" b="0" i="0" u="none" kern="1200">
                <a:solidFill>
                  <a:schemeClr val="tx1"/>
                </a:solidFill>
                <a:effectLst/>
                <a:latin typeface="+mn-lt"/>
                <a:ea typeface="+mn-ea"/>
                <a:cs typeface="+mn-cs"/>
              </a:rPr>
              <a:t> within each state, the right of </a:t>
            </a:r>
            <a:r>
              <a:rPr lang="en-GB" sz="1200" b="0" i="0" u="none" strike="noStrike" kern="1200">
                <a:solidFill>
                  <a:schemeClr val="tx1"/>
                </a:solidFill>
                <a:effectLst/>
                <a:latin typeface="+mn-lt"/>
                <a:ea typeface="+mn-ea"/>
                <a:cs typeface="+mn-cs"/>
                <a:hlinkClick r:id="rId13" tooltip="Property"/>
              </a:rPr>
              <a:t>property</a:t>
            </a:r>
            <a:r>
              <a:rPr lang="en-GB" sz="1200" b="0" i="0" u="none" kern="1200">
                <a:solidFill>
                  <a:schemeClr val="tx1"/>
                </a:solidFill>
                <a:effectLst/>
                <a:latin typeface="+mn-lt"/>
                <a:ea typeface="+mn-ea"/>
                <a:cs typeface="+mn-cs"/>
              </a:rPr>
              <a:t> and the right to a </a:t>
            </a:r>
            <a:r>
              <a:rPr lang="en-GB" sz="1200" b="0" i="0" u="none" strike="noStrike" kern="1200">
                <a:solidFill>
                  <a:schemeClr val="tx1"/>
                </a:solidFill>
                <a:effectLst/>
                <a:latin typeface="+mn-lt"/>
                <a:ea typeface="+mn-ea"/>
                <a:cs typeface="+mn-cs"/>
                <a:hlinkClick r:id="rId14" tooltip="Nationality"/>
              </a:rPr>
              <a:t>nationality</a:t>
            </a:r>
            <a:r>
              <a:rPr lang="en-GB" sz="1200" b="0" i="0" u="none" kern="1200">
                <a:solidFill>
                  <a:schemeClr val="tx1"/>
                </a:solidFill>
                <a:effectLst/>
                <a:latin typeface="+mn-lt"/>
                <a:ea typeface="+mn-ea"/>
                <a:cs typeface="+mn-cs"/>
              </a:rPr>
              <a:t>.</a:t>
            </a:r>
          </a:p>
          <a:p>
            <a:r>
              <a:rPr lang="en-GB" sz="1200" b="0" i="0" u="none" kern="1200">
                <a:solidFill>
                  <a:schemeClr val="tx1"/>
                </a:solidFill>
                <a:effectLst/>
                <a:latin typeface="+mn-lt"/>
                <a:ea typeface="+mn-ea"/>
                <a:cs typeface="+mn-cs"/>
              </a:rPr>
              <a:t>Articles 18–21 sanction the so-called "constitutional liberties" and spiritual, public, and political freedoms, such as </a:t>
            </a:r>
            <a:r>
              <a:rPr lang="en-GB" sz="1200" b="0" i="0" u="none" strike="noStrike" kern="1200">
                <a:solidFill>
                  <a:schemeClr val="tx1"/>
                </a:solidFill>
                <a:effectLst/>
                <a:latin typeface="+mn-lt"/>
                <a:ea typeface="+mn-ea"/>
                <a:cs typeface="+mn-cs"/>
                <a:hlinkClick r:id="rId15" tooltip="Freedom of thought"/>
              </a:rPr>
              <a:t>freedom of thought</a:t>
            </a:r>
            <a:r>
              <a:rPr lang="en-GB" sz="1200" b="0" i="0" u="none" kern="1200">
                <a:solidFill>
                  <a:schemeClr val="tx1"/>
                </a:solidFill>
                <a:effectLst/>
                <a:latin typeface="+mn-lt"/>
                <a:ea typeface="+mn-ea"/>
                <a:cs typeface="+mn-cs"/>
              </a:rPr>
              <a:t>, opinion, expression, </a:t>
            </a:r>
            <a:r>
              <a:rPr lang="en-GB" sz="1200" b="0" i="0" u="none" strike="noStrike" kern="1200">
                <a:solidFill>
                  <a:schemeClr val="tx1"/>
                </a:solidFill>
                <a:effectLst/>
                <a:latin typeface="+mn-lt"/>
                <a:ea typeface="+mn-ea"/>
                <a:cs typeface="+mn-cs"/>
                <a:hlinkClick r:id="rId16" tooltip="Freedom of religion"/>
              </a:rPr>
              <a:t>religion</a:t>
            </a:r>
            <a:r>
              <a:rPr lang="en-GB" sz="1200" b="0" i="0" u="none" kern="1200">
                <a:solidFill>
                  <a:schemeClr val="tx1"/>
                </a:solidFill>
                <a:effectLst/>
                <a:latin typeface="+mn-lt"/>
                <a:ea typeface="+mn-ea"/>
                <a:cs typeface="+mn-cs"/>
              </a:rPr>
              <a:t> and </a:t>
            </a:r>
            <a:r>
              <a:rPr lang="en-GB" sz="1200" b="0" i="0" u="none" strike="noStrike" kern="1200">
                <a:solidFill>
                  <a:schemeClr val="tx1"/>
                </a:solidFill>
                <a:effectLst/>
                <a:latin typeface="+mn-lt"/>
                <a:ea typeface="+mn-ea"/>
                <a:cs typeface="+mn-cs"/>
                <a:hlinkClick r:id="rId17" tooltip="Conscience"/>
              </a:rPr>
              <a:t>conscience</a:t>
            </a:r>
            <a:r>
              <a:rPr lang="en-GB" sz="1200" b="0" i="0" u="none" kern="1200">
                <a:solidFill>
                  <a:schemeClr val="tx1"/>
                </a:solidFill>
                <a:effectLst/>
                <a:latin typeface="+mn-lt"/>
                <a:ea typeface="+mn-ea"/>
                <a:cs typeface="+mn-cs"/>
              </a:rPr>
              <a:t>, word, </a:t>
            </a:r>
            <a:r>
              <a:rPr lang="en-GB" sz="1200" b="0" i="0" u="none" strike="noStrike" kern="1200">
                <a:solidFill>
                  <a:schemeClr val="tx1"/>
                </a:solidFill>
                <a:effectLst/>
                <a:latin typeface="+mn-lt"/>
                <a:ea typeface="+mn-ea"/>
                <a:cs typeface="+mn-cs"/>
                <a:hlinkClick r:id="rId18" tooltip="Freedom of association"/>
              </a:rPr>
              <a:t>peaceful association</a:t>
            </a:r>
            <a:r>
              <a:rPr lang="en-GB" sz="1200" b="0" i="0" u="none" kern="1200">
                <a:solidFill>
                  <a:schemeClr val="tx1"/>
                </a:solidFill>
                <a:effectLst/>
                <a:latin typeface="+mn-lt"/>
                <a:ea typeface="+mn-ea"/>
                <a:cs typeface="+mn-cs"/>
              </a:rPr>
              <a:t> of the individual, and receiving and imparting information and ideas through any media.</a:t>
            </a:r>
          </a:p>
          <a:p>
            <a:r>
              <a:rPr lang="en-GB" sz="1200" b="0" i="0" u="none" kern="1200">
                <a:solidFill>
                  <a:schemeClr val="tx1"/>
                </a:solidFill>
                <a:effectLst/>
                <a:latin typeface="+mn-lt"/>
                <a:ea typeface="+mn-ea"/>
                <a:cs typeface="+mn-cs"/>
              </a:rPr>
              <a:t>Articles 22–27 sanction an individual's economic, social and cultural rights, including </a:t>
            </a:r>
            <a:r>
              <a:rPr lang="en-GB" sz="1200" b="0" i="0" u="none" strike="noStrike" kern="1200">
                <a:solidFill>
                  <a:schemeClr val="tx1"/>
                </a:solidFill>
                <a:effectLst/>
                <a:latin typeface="+mn-lt"/>
                <a:ea typeface="+mn-ea"/>
                <a:cs typeface="+mn-cs"/>
                <a:hlinkClick r:id="rId19" tooltip="Right to health"/>
              </a:rPr>
              <a:t>healthcare</a:t>
            </a:r>
            <a:r>
              <a:rPr lang="en-GB" sz="1200" b="0" i="0" u="none" kern="1200">
                <a:solidFill>
                  <a:schemeClr val="tx1"/>
                </a:solidFill>
                <a:effectLst/>
                <a:latin typeface="+mn-lt"/>
                <a:ea typeface="+mn-ea"/>
                <a:cs typeface="+mn-cs"/>
              </a:rPr>
              <a:t>. It upholds an expansive </a:t>
            </a:r>
            <a:r>
              <a:rPr lang="en-GB" sz="1200" b="0" i="0" u="none" strike="noStrike" kern="1200">
                <a:solidFill>
                  <a:schemeClr val="tx1"/>
                </a:solidFill>
                <a:effectLst/>
                <a:latin typeface="+mn-lt"/>
                <a:ea typeface="+mn-ea"/>
                <a:cs typeface="+mn-cs"/>
                <a:hlinkClick r:id="rId20" tooltip="Right to an adequate standard of living"/>
              </a:rPr>
              <a:t>right to a standard of living</a:t>
            </a:r>
            <a:r>
              <a:rPr lang="en-GB" sz="1200" b="0" i="0" u="none" kern="1200">
                <a:solidFill>
                  <a:schemeClr val="tx1"/>
                </a:solidFill>
                <a:effectLst/>
                <a:latin typeface="+mn-lt"/>
                <a:ea typeface="+mn-ea"/>
                <a:cs typeface="+mn-cs"/>
              </a:rPr>
              <a:t>, provides for additional accommodations in case of physical debilitation or disability, and makes special mention of care given to those in motherhood or childhood.</a:t>
            </a:r>
            <a:r>
              <a:rPr lang="en-GB" sz="1200" b="0" i="0" u="none" strike="noStrike" kern="1200" baseline="30000">
                <a:solidFill>
                  <a:schemeClr val="tx1"/>
                </a:solidFill>
                <a:effectLst/>
                <a:latin typeface="+mn-lt"/>
                <a:ea typeface="+mn-ea"/>
                <a:cs typeface="+mn-cs"/>
                <a:hlinkClick r:id="rId21"/>
              </a:rPr>
              <a:t>[15]</a:t>
            </a:r>
            <a:endParaRPr lang="en-GB" sz="1200" b="0" i="0" u="none" kern="1200">
              <a:solidFill>
                <a:schemeClr val="tx1"/>
              </a:solidFill>
              <a:effectLst/>
              <a:latin typeface="+mn-lt"/>
              <a:ea typeface="+mn-ea"/>
              <a:cs typeface="+mn-cs"/>
            </a:endParaRPr>
          </a:p>
          <a:p>
            <a:r>
              <a:rPr lang="en-GB" sz="1200" b="0" i="0" u="none" kern="1200">
                <a:solidFill>
                  <a:schemeClr val="tx1"/>
                </a:solidFill>
                <a:effectLst/>
                <a:latin typeface="+mn-lt"/>
                <a:ea typeface="+mn-ea"/>
                <a:cs typeface="+mn-cs"/>
              </a:rPr>
              <a:t>Articles 28–30 establish the general means of exercising these rights, the areas in which the rights of the individual cannot be applied, the duty of the individual to society, and the prohibition of the use of rights in contravention of the purposes of the United Nations Organisation.</a:t>
            </a:r>
          </a:p>
          <a:p>
            <a:pPr marL="0" indent="0">
              <a:buFontTx/>
              <a:buNone/>
            </a:pPr>
            <a:endParaRPr lang="da-DK"/>
          </a:p>
        </p:txBody>
      </p:sp>
      <p:sp>
        <p:nvSpPr>
          <p:cNvPr id="4" name="Slide Number Placeholder 3"/>
          <p:cNvSpPr>
            <a:spLocks noGrp="1"/>
          </p:cNvSpPr>
          <p:nvPr>
            <p:ph type="sldNum" sz="quarter" idx="10"/>
          </p:nvPr>
        </p:nvSpPr>
        <p:spPr/>
        <p:txBody>
          <a:bodyPr/>
          <a:lstStyle/>
          <a:p>
            <a:fld id="{9C80539E-81AD-4079-84DB-03C41045A941}" type="slidenum">
              <a:rPr lang="en-GB" smtClean="0"/>
              <a:t>10</a:t>
            </a:fld>
            <a:endParaRPr lang="en-GB"/>
          </a:p>
        </p:txBody>
      </p:sp>
    </p:spTree>
    <p:extLst>
      <p:ext uri="{BB962C8B-B14F-4D97-AF65-F5344CB8AC3E}">
        <p14:creationId xmlns:p14="http://schemas.microsoft.com/office/powerpoint/2010/main" val="5659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err="1"/>
              <a:t>Universality</a:t>
            </a:r>
            <a:endParaRPr lang="da-DK" b="1"/>
          </a:p>
          <a:p>
            <a:r>
              <a:rPr lang="en-GB" sz="1200" b="0" i="0" kern="1200">
                <a:solidFill>
                  <a:schemeClr val="tx1"/>
                </a:solidFill>
                <a:effectLst/>
                <a:latin typeface="+mn-lt"/>
                <a:ea typeface="+mn-ea"/>
                <a:cs typeface="+mn-cs"/>
              </a:rPr>
              <a:t>They are universal because everyone is born with and possesses the same rights, regardless of where they live, their gender or race, or their religious, cultural or ethnic background. </a:t>
            </a:r>
          </a:p>
          <a:p>
            <a:r>
              <a:rPr lang="da-DK" sz="1200" b="0" i="0" kern="1200">
                <a:solidFill>
                  <a:schemeClr val="tx1"/>
                </a:solidFill>
                <a:effectLst/>
                <a:latin typeface="+mn-lt"/>
                <a:ea typeface="+mn-ea"/>
                <a:cs typeface="+mn-cs"/>
              </a:rPr>
              <a:t>All people everywhere in the world are entitled to human rights</a:t>
            </a:r>
            <a:endParaRPr lang="en-GB"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da-DK"/>
              <a:t>”All human beings are born free and equal in rights and dignity” (UDHR) </a:t>
            </a:r>
          </a:p>
          <a:p>
            <a:endParaRPr lang="en-GB" sz="1200" b="0" i="0" kern="1200">
              <a:solidFill>
                <a:schemeClr val="tx1"/>
              </a:solidFill>
              <a:effectLst/>
              <a:latin typeface="+mn-lt"/>
              <a:ea typeface="+mn-ea"/>
              <a:cs typeface="+mn-cs"/>
            </a:endParaRPr>
          </a:p>
          <a:p>
            <a:r>
              <a:rPr lang="en-GB" sz="1200" b="1" i="0" kern="1200">
                <a:solidFill>
                  <a:schemeClr val="tx1"/>
                </a:solidFill>
                <a:effectLst/>
                <a:latin typeface="+mn-lt"/>
                <a:ea typeface="+mn-ea"/>
                <a:cs typeface="+mn-cs"/>
              </a:rPr>
              <a:t>Inalienability</a:t>
            </a:r>
          </a:p>
          <a:p>
            <a:r>
              <a:rPr lang="en-GB" sz="1200" b="0" i="0" kern="1200">
                <a:solidFill>
                  <a:schemeClr val="tx1"/>
                </a:solidFill>
                <a:effectLst/>
                <a:latin typeface="+mn-lt"/>
                <a:ea typeface="+mn-ea"/>
                <a:cs typeface="+mn-cs"/>
              </a:rPr>
              <a:t>They are inalienable because people’s rights can never be taken away. </a:t>
            </a:r>
          </a:p>
          <a:p>
            <a:r>
              <a:rPr lang="da-DK" sz="1200" b="0" i="0" kern="1200" err="1">
                <a:solidFill>
                  <a:schemeClr val="tx1"/>
                </a:solidFill>
                <a:effectLst/>
                <a:latin typeface="+mn-lt"/>
                <a:ea typeface="+mn-ea"/>
                <a:cs typeface="+mn-cs"/>
              </a:rPr>
              <a:t>Your rights are not taken away from you if you go to prison or if you become mentally ill</a:t>
            </a:r>
            <a:endParaRPr lang="en-GB"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da-DK" err="1"/>
              <a:t>That doesn’t mean that rights are without limitations – more later</a:t>
            </a:r>
            <a:endParaRPr lang="da-DK"/>
          </a:p>
          <a:p>
            <a:endParaRPr lang="en-GB" sz="1200" b="0" i="0" kern="1200">
              <a:solidFill>
                <a:schemeClr val="tx1"/>
              </a:solidFill>
              <a:effectLst/>
              <a:latin typeface="+mn-lt"/>
              <a:ea typeface="+mn-ea"/>
              <a:cs typeface="+mn-cs"/>
            </a:endParaRPr>
          </a:p>
          <a:p>
            <a:r>
              <a:rPr lang="da-DK" sz="1200" b="1" i="0" kern="1200" err="1">
                <a:solidFill>
                  <a:schemeClr val="tx1"/>
                </a:solidFill>
                <a:effectLst/>
                <a:latin typeface="+mn-lt"/>
                <a:ea typeface="+mn-ea"/>
                <a:cs typeface="+mn-cs"/>
              </a:rPr>
              <a:t>Indivisibility</a:t>
            </a:r>
            <a:endParaRPr lang="en-GB" sz="1200" b="1"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All rights – political, civil, social, cultural and economic – are equal in importance and none can be fully enjoyed without the others. </a:t>
            </a:r>
            <a:endParaRPr lang="da-DK"/>
          </a:p>
          <a:p>
            <a:r>
              <a:rPr lang="da-DK" err="1"/>
              <a:t>Sometimes some rights are prioritised over other – for instance, civil and political often seen as more important than social and economic rights</a:t>
            </a:r>
            <a:endParaRPr lang="da-DK"/>
          </a:p>
          <a:p>
            <a:r>
              <a:rPr lang="da-DK"/>
              <a:t>Or the right to freedom of religion or belief seen to be more important than women’s right to equality and non-discrimination</a:t>
            </a:r>
          </a:p>
          <a:p>
            <a:endParaRPr lang="da-DK"/>
          </a:p>
          <a:p>
            <a:r>
              <a:rPr lang="da-DK" b="1" err="1"/>
              <a:t>Interdependency</a:t>
            </a:r>
            <a:endParaRPr lang="da-DK" b="1"/>
          </a:p>
          <a:p>
            <a:r>
              <a:rPr lang="da-DK"/>
              <a:t>The fulfilment of one right often depends on the fulfilment of other rights and violation of one right will often affect several other rights</a:t>
            </a:r>
          </a:p>
          <a:p>
            <a:pPr marL="0" marR="0" lvl="0" indent="0" algn="l" defTabSz="914400" rtl="0" eaLnBrk="1" fontAlgn="auto" latinLnBrk="0" hangingPunct="1">
              <a:lnSpc>
                <a:spcPct val="100000"/>
              </a:lnSpc>
              <a:spcBef>
                <a:spcPct val="0"/>
              </a:spcBef>
              <a:spcAft>
                <a:spcPct val="0"/>
              </a:spcAft>
              <a:buClrTx/>
              <a:buSzTx/>
              <a:buFontTx/>
              <a:buNone/>
              <a:defRPr/>
            </a:pPr>
            <a:r>
              <a:rPr lang="en-US"/>
              <a:t>The improvement of one right facilitates advancement of the others</a:t>
            </a:r>
          </a:p>
          <a:p>
            <a:r>
              <a:rPr lang="da-DK" err="1"/>
              <a:t>E.g. freedom of religion – freedom of expression and association</a:t>
            </a:r>
          </a:p>
          <a:p>
            <a:r>
              <a:rPr lang="da-DK"/>
              <a:t>But also right to vote and participate in government – difficult without right to education</a:t>
            </a:r>
            <a:endParaRPr lang="da-DK" baseline="0"/>
          </a:p>
          <a:p>
            <a:r>
              <a:rPr lang="en-US" baseline="0"/>
              <a:t>Right to health improved by right to sanitation</a:t>
            </a:r>
          </a:p>
          <a:p>
            <a:endParaRPr lang="da-DK"/>
          </a:p>
          <a:p>
            <a:r>
              <a:rPr lang="en-GB" sz="1200" b="1" i="0" kern="1200">
                <a:solidFill>
                  <a:schemeClr val="tx1"/>
                </a:solidFill>
                <a:effectLst/>
                <a:latin typeface="+mn-lt"/>
                <a:ea typeface="+mn-ea"/>
                <a:cs typeface="+mn-cs"/>
              </a:rPr>
              <a:t>Equality and Non-discrimination</a:t>
            </a:r>
          </a:p>
          <a:p>
            <a:r>
              <a:rPr lang="en-GB" sz="1200" b="0" i="0" kern="1200">
                <a:solidFill>
                  <a:schemeClr val="tx1"/>
                </a:solidFill>
                <a:effectLst/>
                <a:latin typeface="+mn-lt"/>
                <a:ea typeface="+mn-ea"/>
                <a:cs typeface="+mn-cs"/>
              </a:rPr>
              <a:t>Article 2</a:t>
            </a:r>
          </a:p>
          <a:p>
            <a:r>
              <a:rPr lang="en-GB" sz="1200" b="0" i="0" kern="1200">
                <a:solidFill>
                  <a:schemeClr val="tx1"/>
                </a:solidFill>
                <a:effectLst/>
                <a:latin typeface="+mn-lt"/>
                <a:ea typeface="+mn-ea"/>
                <a:cs typeface="+mn-cs"/>
              </a:rPr>
              <a:t>All individuals are equal as human beings and by virtue of the inherent dignity of each human person. No one, therefore, should suffer discrimination on the basis of race, colour, ethnicity, gender, age, language, sexual orientation, religion, political or other opinion, national, social or geographical origin, disability, property, birth or other status as established by human rights standards.</a:t>
            </a:r>
          </a:p>
          <a:p>
            <a:r>
              <a:rPr lang="en-US"/>
              <a:t>Furthermore, no distinction shall be made on the basis of the political, jurisdictional or international status of the country or territory to which a person belongs</a:t>
            </a:r>
          </a:p>
          <a:p>
            <a:r>
              <a:rPr lang="en-US" i="1"/>
              <a:t>Non-discrimination</a:t>
            </a:r>
            <a:r>
              <a:rPr lang="en-US" i="1" baseline="0"/>
              <a:t> is a principle that runs across all human rights</a:t>
            </a:r>
            <a:endParaRPr lang="en-GB" sz="1200" b="1" i="0" kern="1200">
              <a:solidFill>
                <a:schemeClr val="tx1"/>
              </a:solidFill>
              <a:effectLst/>
              <a:latin typeface="+mn-lt"/>
              <a:ea typeface="+mn-ea"/>
              <a:cs typeface="+mn-cs"/>
            </a:endParaRPr>
          </a:p>
          <a:p>
            <a:endParaRPr lang="en-GB" sz="1200" b="1" i="0" kern="1200">
              <a:solidFill>
                <a:schemeClr val="tx1"/>
              </a:solidFill>
              <a:effectLst/>
              <a:latin typeface="+mn-lt"/>
              <a:ea typeface="+mn-ea"/>
              <a:cs typeface="+mn-cs"/>
            </a:endParaRPr>
          </a:p>
          <a:p>
            <a:r>
              <a:rPr lang="en-GB" sz="1200" b="1" i="0" kern="1200">
                <a:solidFill>
                  <a:schemeClr val="tx1"/>
                </a:solidFill>
                <a:effectLst/>
                <a:latin typeface="+mn-lt"/>
                <a:ea typeface="+mn-ea"/>
                <a:cs typeface="+mn-cs"/>
              </a:rPr>
              <a:t>Participation and Inclusion</a:t>
            </a:r>
          </a:p>
          <a:p>
            <a:r>
              <a:rPr lang="en-GB" sz="1200" b="0" i="0" kern="1200">
                <a:solidFill>
                  <a:schemeClr val="tx1"/>
                </a:solidFill>
                <a:effectLst/>
                <a:latin typeface="+mn-lt"/>
                <a:ea typeface="+mn-ea"/>
                <a:cs typeface="+mn-cs"/>
              </a:rPr>
              <a:t>All people have the right to participate in and access information relating to the decision-making processes that affect their lives and well-being. Rights-based approaches require a high degree of participation by communities, civil society, minorities, women, young people, indigenous peoples and other identified groups.</a:t>
            </a:r>
          </a:p>
          <a:p>
            <a:endParaRPr lang="en-GB" sz="1200" b="0" i="0" kern="1200">
              <a:solidFill>
                <a:schemeClr val="tx1"/>
              </a:solidFill>
              <a:effectLst/>
              <a:latin typeface="+mn-lt"/>
              <a:ea typeface="+mn-ea"/>
              <a:cs typeface="+mn-cs"/>
            </a:endParaRPr>
          </a:p>
          <a:p>
            <a:r>
              <a:rPr lang="en-GB" sz="1200" b="1" i="0" kern="1200">
                <a:solidFill>
                  <a:schemeClr val="tx1"/>
                </a:solidFill>
                <a:effectLst/>
                <a:latin typeface="+mn-lt"/>
                <a:ea typeface="+mn-ea"/>
                <a:cs typeface="+mn-cs"/>
              </a:rPr>
              <a:t>Accountability and Rule of Law</a:t>
            </a:r>
          </a:p>
          <a:p>
            <a:r>
              <a:rPr lang="en-GB" sz="1200" b="0" i="0" kern="1200">
                <a:solidFill>
                  <a:schemeClr val="tx1"/>
                </a:solidFill>
                <a:effectLst/>
                <a:latin typeface="+mn-lt"/>
                <a:ea typeface="+mn-ea"/>
                <a:cs typeface="+mn-cs"/>
              </a:rPr>
              <a:t>States and other duty-bearers are answerable for the observance of human rights. In this regard, they have to comply with the legal norms and standards enshrined in international human rights instruments. Where they fail to do so, aggrieved rights-holders are entitled to institute proceedings for appropriate redress before a competent court or other adjudicator in accordance with the rules and procedures provided by law. Individuals, the media, civil society and the international community play important roles in holding governments accountable for their obligation to uphold human rights.</a:t>
            </a:r>
          </a:p>
        </p:txBody>
      </p:sp>
      <p:sp>
        <p:nvSpPr>
          <p:cNvPr id="4" name="Slide Number Placeholder 3"/>
          <p:cNvSpPr>
            <a:spLocks noGrp="1"/>
          </p:cNvSpPr>
          <p:nvPr>
            <p:ph type="sldNum" sz="quarter" idx="10"/>
          </p:nvPr>
        </p:nvSpPr>
        <p:spPr/>
        <p:txBody>
          <a:bodyPr/>
          <a:lstStyle/>
          <a:p>
            <a:fld id="{9C80539E-81AD-4079-84DB-03C41045A941}" type="slidenum">
              <a:rPr lang="en-GB" smtClean="0"/>
              <a:t>13</a:t>
            </a:fld>
            <a:endParaRPr lang="en-GB"/>
          </a:p>
        </p:txBody>
      </p:sp>
    </p:spTree>
    <p:extLst>
      <p:ext uri="{BB962C8B-B14F-4D97-AF65-F5344CB8AC3E}">
        <p14:creationId xmlns:p14="http://schemas.microsoft.com/office/powerpoint/2010/main" val="2979895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Civil and political versus economic, social and cultural</a:t>
            </a:r>
          </a:p>
          <a:p>
            <a:r>
              <a:rPr lang="da-DK" err="1"/>
              <a:t>Sometimes called different generations of rights – but not entirely correct, as if some were before others, somehow more important </a:t>
            </a:r>
          </a:p>
          <a:p>
            <a:endParaRPr lang="da-DK"/>
          </a:p>
          <a:p>
            <a:r>
              <a:rPr lang="da-DK"/>
              <a:t>Civil and political rights – basic freedoms, e.g. freedom of expression, of religion and belief, association</a:t>
            </a:r>
          </a:p>
          <a:p>
            <a:r>
              <a:rPr lang="da-DK" err="1"/>
              <a:t>Also rights protecting individuals from abuse of power – right not to be subject to arbitrary arrest, to cruel and unusual punishment, torture, unfair trial</a:t>
            </a:r>
            <a:endParaRPr lang="da-DK"/>
          </a:p>
          <a:p>
            <a:r>
              <a:rPr lang="da-DK" err="1"/>
              <a:t>Often said to be negative rights – impose a duty of restraint upon government, must desist from interfering with the exercise of individual liberty </a:t>
            </a:r>
          </a:p>
          <a:p>
            <a:r>
              <a:rPr lang="da-DK"/>
              <a:t>Not true for all – right to personal security – not only refrain from violating a person’s security but also positively engage in protection…</a:t>
            </a:r>
          </a:p>
          <a:p>
            <a:endParaRPr lang="da-DK"/>
          </a:p>
          <a:p>
            <a:r>
              <a:rPr lang="da-DK"/>
              <a:t>Social, economic, cultural rights – rights related to goods and services  associated with the welfare state – minimum adequate standard of living, social security, healthcare, education</a:t>
            </a:r>
          </a:p>
          <a:p>
            <a:r>
              <a:rPr lang="da-DK"/>
              <a:t>Positive rights in the sense that they entail a positive duty for the government to supply the relevant goods and services and ensure the realisation of righs – government must take active steps</a:t>
            </a:r>
          </a:p>
          <a:p>
            <a:r>
              <a:rPr lang="da-DK"/>
              <a:t>Progressive realisation….but not all – for instance, right to education – states must prohibit discrimination in education </a:t>
            </a:r>
          </a:p>
          <a:p>
            <a:endParaRPr lang="da-DK"/>
          </a:p>
          <a:p>
            <a:r>
              <a:rPr lang="da-DK"/>
              <a:t>Group rights – right to environment, development, culture – some call it solidarity rights</a:t>
            </a:r>
          </a:p>
          <a:p>
            <a:r>
              <a:rPr lang="da-DK" err="1"/>
              <a:t>Often a recognition of these groups having been disadvantaged and marginalised – and as such in need of greater protection</a:t>
            </a:r>
            <a:endParaRPr lang="da-DK"/>
          </a:p>
          <a:p>
            <a:r>
              <a:rPr lang="da-DK" err="1"/>
              <a:t>Indigenous peoples, minorities</a:t>
            </a:r>
            <a:endParaRPr lang="da-DK"/>
          </a:p>
          <a:p>
            <a:endParaRPr lang="da-DK"/>
          </a:p>
          <a:p>
            <a:pPr lvl="1"/>
            <a:r>
              <a:rPr lang="da-DK"/>
              <a:t>Civil: no slavery; no torture; fair trial etc - Security rights; due process rights; person freedoms</a:t>
            </a:r>
          </a:p>
          <a:p>
            <a:pPr lvl="1"/>
            <a:r>
              <a:rPr lang="da-DK" err="1"/>
              <a:t>Political: right to participate in government</a:t>
            </a:r>
            <a:endParaRPr lang="da-DK"/>
          </a:p>
          <a:p>
            <a:pPr lvl="1"/>
            <a:r>
              <a:rPr lang="da-DK"/>
              <a:t>Social: basic standard of living; health</a:t>
            </a:r>
          </a:p>
          <a:p>
            <a:pPr lvl="1"/>
            <a:r>
              <a:rPr lang="da-DK" err="1"/>
              <a:t>Economic: right to work; right to property/engage in economic enterprise; unemployment benefit</a:t>
            </a:r>
          </a:p>
          <a:p>
            <a:pPr lvl="1"/>
            <a:r>
              <a:rPr lang="da-DK" err="1"/>
              <a:t>Cultural: to participate in cultural life</a:t>
            </a:r>
            <a:endParaRPr lang="da-DK"/>
          </a:p>
          <a:p>
            <a:endParaRPr lang="da-DK"/>
          </a:p>
          <a:p>
            <a:r>
              <a:rPr lang="da-DK" b="1"/>
              <a:t>Negative versus positive</a:t>
            </a:r>
          </a:p>
          <a:p>
            <a:r>
              <a:rPr lang="da-DK"/>
              <a:t>Negative rights - No interference: don’t torture, don’t detain unless…, don’t prevent from speaking out …</a:t>
            </a:r>
          </a:p>
          <a:p>
            <a:r>
              <a:rPr lang="da-DK"/>
              <a:t>Positive rights - Make sure that there are schools, doctors, jobs, housing …</a:t>
            </a:r>
          </a:p>
          <a:p>
            <a:endParaRPr lang="da-DK" b="0"/>
          </a:p>
          <a:p>
            <a:r>
              <a:rPr lang="da-DK"/>
              <a:t>Negative rights are sometimes seen to be less expensive than positive rights – and yes, school, hospitals etc are costly </a:t>
            </a:r>
          </a:p>
          <a:p>
            <a:r>
              <a:rPr lang="da-DK"/>
              <a:t>But so are courts, judges, well trained and educated police force etc</a:t>
            </a:r>
          </a:p>
          <a:p>
            <a:endParaRPr lang="da-DK"/>
          </a:p>
          <a:p>
            <a:r>
              <a:rPr lang="da-DK"/>
              <a:t>Negative rights judiciable – positive are not </a:t>
            </a:r>
          </a:p>
          <a:p>
            <a:r>
              <a:rPr lang="da-DK"/>
              <a:t>But economic rights may be judiciable – e.g. right to a specific pension or right to parental leave </a:t>
            </a:r>
          </a:p>
          <a:p>
            <a:endParaRPr lang="da-DK"/>
          </a:p>
          <a:p>
            <a:r>
              <a:rPr lang="da-DK"/>
              <a:t>So not strict categories</a:t>
            </a:r>
          </a:p>
          <a:p>
            <a:endParaRPr lang="da-DK"/>
          </a:p>
          <a:p>
            <a:r>
              <a:rPr lang="da-DK" b="1" err="1"/>
              <a:t>Individual versus collective</a:t>
            </a:r>
            <a:endParaRPr lang="da-DK" b="1"/>
          </a:p>
          <a:p>
            <a:r>
              <a:rPr lang="da-DK"/>
              <a:t>Most rights have individual as well as collective aspects</a:t>
            </a:r>
          </a:p>
          <a:p>
            <a:r>
              <a:rPr lang="da-DK"/>
              <a:t>Eg freeedom of expression – individual right to voice an opinion</a:t>
            </a:r>
          </a:p>
          <a:p>
            <a:r>
              <a:rPr lang="da-DK" err="1"/>
              <a:t>Collective good in terms of free flow of information</a:t>
            </a:r>
          </a:p>
          <a:p>
            <a:endParaRPr lang="da-DK"/>
          </a:p>
        </p:txBody>
      </p:sp>
      <p:sp>
        <p:nvSpPr>
          <p:cNvPr id="4" name="Slide Number Placeholder 3"/>
          <p:cNvSpPr>
            <a:spLocks noGrp="1"/>
          </p:cNvSpPr>
          <p:nvPr>
            <p:ph type="sldNum" sz="quarter" idx="10"/>
          </p:nvPr>
        </p:nvSpPr>
        <p:spPr/>
        <p:txBody>
          <a:bodyPr/>
          <a:lstStyle/>
          <a:p>
            <a:fld id="{9C80539E-81AD-4079-84DB-03C41045A941}" type="slidenum">
              <a:rPr lang="en-GB" smtClean="0"/>
              <a:t>14</a:t>
            </a:fld>
            <a:endParaRPr lang="en-GB"/>
          </a:p>
        </p:txBody>
      </p:sp>
    </p:spTree>
    <p:extLst>
      <p:ext uri="{BB962C8B-B14F-4D97-AF65-F5344CB8AC3E}">
        <p14:creationId xmlns:p14="http://schemas.microsoft.com/office/powerpoint/2010/main" val="778765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50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6242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056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1568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999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8636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1326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284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626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6940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1587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5/15/2023</a:t>
            </a:fld>
            <a:endParaRPr lang="en-US"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511025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38300" y="695740"/>
            <a:ext cx="8915399" cy="5277678"/>
          </a:xfrm>
        </p:spPr>
        <p:txBody>
          <a:bodyPr>
            <a:noAutofit/>
          </a:bodyPr>
          <a:lstStyle/>
          <a:p>
            <a:pPr lvl="0"/>
            <a:br>
              <a:rPr lang="ru-KG" sz="3600" b="1" dirty="0">
                <a:solidFill>
                  <a:srgbClr val="C00000"/>
                </a:solidFill>
              </a:rPr>
            </a:br>
            <a:br>
              <a:rPr lang="ru-KG" sz="3600" b="1" dirty="0">
                <a:solidFill>
                  <a:srgbClr val="C00000"/>
                </a:solidFill>
              </a:rPr>
            </a:br>
            <a:br>
              <a:rPr lang="ru-KG" sz="3600" b="1" dirty="0">
                <a:solidFill>
                  <a:srgbClr val="C00000"/>
                </a:solidFill>
              </a:rPr>
            </a:br>
            <a:br>
              <a:rPr lang="ru-KG" sz="3600" b="1" dirty="0">
                <a:solidFill>
                  <a:srgbClr val="C00000"/>
                </a:solidFill>
              </a:rPr>
            </a:br>
            <a:br>
              <a:rPr lang="ru-KG" sz="3600" b="1" dirty="0">
                <a:solidFill>
                  <a:srgbClr val="C00000"/>
                </a:solidFill>
              </a:rPr>
            </a:br>
            <a:br>
              <a:rPr lang="ru-KG" sz="3600" b="1" dirty="0">
                <a:solidFill>
                  <a:srgbClr val="C00000"/>
                </a:solidFill>
              </a:rPr>
            </a:br>
            <a:br>
              <a:rPr lang="ru-KG" sz="3600" b="1" dirty="0">
                <a:solidFill>
                  <a:srgbClr val="C00000"/>
                </a:solidFill>
              </a:rPr>
            </a:br>
            <a:br>
              <a:rPr lang="ru-KG" sz="3600" b="1" dirty="0">
                <a:solidFill>
                  <a:srgbClr val="C00000"/>
                </a:solidFill>
              </a:rPr>
            </a:br>
            <a:br>
              <a:rPr lang="ru-KG" sz="3600" b="1" dirty="0">
                <a:solidFill>
                  <a:srgbClr val="C00000"/>
                </a:solidFill>
              </a:rPr>
            </a:br>
            <a:br>
              <a:rPr lang="ru-KG" sz="3600" b="1" dirty="0">
                <a:solidFill>
                  <a:srgbClr val="C00000"/>
                </a:solidFill>
              </a:rPr>
            </a:br>
            <a:r>
              <a:rPr lang="ru-RU" sz="3600" b="1" dirty="0">
                <a:solidFill>
                  <a:srgbClr val="C00000"/>
                </a:solidFill>
              </a:rPr>
              <a:t>ПРАВ</a:t>
            </a:r>
            <a:r>
              <a:rPr lang="ru-KG" sz="3600" b="1" dirty="0">
                <a:solidFill>
                  <a:srgbClr val="C00000"/>
                </a:solidFill>
              </a:rPr>
              <a:t>А </a:t>
            </a:r>
            <a:r>
              <a:rPr lang="ru-RU" sz="3600" b="1" dirty="0">
                <a:solidFill>
                  <a:srgbClr val="C00000"/>
                </a:solidFill>
              </a:rPr>
              <a:t>ЧЕЛОВЕКА</a:t>
            </a:r>
            <a:r>
              <a:rPr lang="ru-KG" sz="3600" b="1" dirty="0">
                <a:solidFill>
                  <a:srgbClr val="C00000"/>
                </a:solidFill>
              </a:rPr>
              <a:t> </a:t>
            </a:r>
            <a:r>
              <a:rPr lang="ru-RU" sz="3600" b="1" dirty="0">
                <a:solidFill>
                  <a:srgbClr val="C00000"/>
                </a:solidFill>
              </a:rPr>
              <a:t>И</a:t>
            </a:r>
            <a:r>
              <a:rPr lang="ru-KG" sz="3600" b="1" dirty="0">
                <a:solidFill>
                  <a:srgbClr val="C00000"/>
                </a:solidFill>
              </a:rPr>
              <a:t> </a:t>
            </a:r>
            <a:r>
              <a:rPr lang="ru-RU" sz="3600" b="1" dirty="0">
                <a:solidFill>
                  <a:srgbClr val="C00000"/>
                </a:solidFill>
              </a:rPr>
              <a:t>Г</a:t>
            </a:r>
            <a:r>
              <a:rPr lang="ru-KG" sz="3600" b="1" dirty="0">
                <a:solidFill>
                  <a:srgbClr val="C00000"/>
                </a:solidFill>
              </a:rPr>
              <a:t>О</a:t>
            </a:r>
            <a:r>
              <a:rPr lang="ru-RU" sz="3600" b="1" dirty="0">
                <a:solidFill>
                  <a:srgbClr val="C00000"/>
                </a:solidFill>
              </a:rPr>
              <a:t>С</a:t>
            </a:r>
            <a:r>
              <a:rPr lang="ru-KG" sz="3600" b="1" dirty="0">
                <a:solidFill>
                  <a:srgbClr val="C00000"/>
                </a:solidFill>
              </a:rPr>
              <a:t>У</a:t>
            </a:r>
            <a:r>
              <a:rPr lang="ru-RU" sz="3600" b="1" dirty="0">
                <a:solidFill>
                  <a:srgbClr val="C00000"/>
                </a:solidFill>
              </a:rPr>
              <a:t>Д</a:t>
            </a:r>
            <a:r>
              <a:rPr lang="ru-KG" sz="3600" b="1" dirty="0">
                <a:solidFill>
                  <a:srgbClr val="C00000"/>
                </a:solidFill>
              </a:rPr>
              <a:t>А</a:t>
            </a:r>
            <a:r>
              <a:rPr lang="ru-RU" sz="3600" b="1" dirty="0">
                <a:solidFill>
                  <a:srgbClr val="C00000"/>
                </a:solidFill>
              </a:rPr>
              <a:t>Р</a:t>
            </a:r>
            <a:r>
              <a:rPr lang="ru-KG" sz="3600" b="1" dirty="0">
                <a:solidFill>
                  <a:srgbClr val="C00000"/>
                </a:solidFill>
              </a:rPr>
              <a:t>С</a:t>
            </a:r>
            <a:r>
              <a:rPr lang="ru-RU" sz="3600" b="1" dirty="0">
                <a:solidFill>
                  <a:srgbClr val="C00000"/>
                </a:solidFill>
              </a:rPr>
              <a:t>Т</a:t>
            </a:r>
            <a:r>
              <a:rPr lang="ru-KG" sz="3600" b="1" dirty="0">
                <a:solidFill>
                  <a:srgbClr val="C00000"/>
                </a:solidFill>
              </a:rPr>
              <a:t>В</a:t>
            </a:r>
            <a:r>
              <a:rPr lang="ru-RU" sz="3600" b="1" dirty="0">
                <a:solidFill>
                  <a:srgbClr val="C00000"/>
                </a:solidFill>
              </a:rPr>
              <a:t>О</a:t>
            </a:r>
            <a:r>
              <a:rPr lang="ru-KG" sz="3600" b="1" dirty="0">
                <a:solidFill>
                  <a:srgbClr val="C00000"/>
                </a:solidFill>
              </a:rPr>
              <a:t>: </a:t>
            </a:r>
            <a:br>
              <a:rPr lang="ru-KG" sz="3600" b="1" dirty="0">
                <a:solidFill>
                  <a:srgbClr val="C00000"/>
                </a:solidFill>
              </a:rPr>
            </a:br>
            <a:r>
              <a:rPr lang="ru-RU" sz="3600" b="1" dirty="0">
                <a:solidFill>
                  <a:srgbClr val="C00000"/>
                </a:solidFill>
              </a:rPr>
              <a:t>как взаимодействовать и участвовать в процесс</a:t>
            </a:r>
            <a:r>
              <a:rPr lang="ru-KG" sz="3600" b="1" dirty="0">
                <a:solidFill>
                  <a:srgbClr val="C00000"/>
                </a:solidFill>
              </a:rPr>
              <a:t>а</a:t>
            </a:r>
            <a:r>
              <a:rPr lang="ru-RU" sz="3600" b="1" dirty="0">
                <a:solidFill>
                  <a:srgbClr val="C00000"/>
                </a:solidFill>
              </a:rPr>
              <a:t>х принятия решений</a:t>
            </a:r>
            <a:br>
              <a:rPr lang="ru-KG" sz="3600" b="1" dirty="0">
                <a:solidFill>
                  <a:srgbClr val="C00000"/>
                </a:solidFill>
              </a:rPr>
            </a:br>
            <a:br>
              <a:rPr lang="ru-RU" sz="3600" dirty="0"/>
            </a:br>
            <a:br>
              <a:rPr lang="ru-RU" sz="3600" dirty="0"/>
            </a:br>
            <a:br>
              <a:rPr lang="ru-RU" sz="3600" b="1" dirty="0"/>
            </a:br>
            <a:endParaRPr lang="ru-RU" sz="3600" dirty="0"/>
          </a:p>
        </p:txBody>
      </p:sp>
      <p:sp>
        <p:nvSpPr>
          <p:cNvPr id="3" name="Подзаголовок 2"/>
          <p:cNvSpPr>
            <a:spLocks noGrp="1"/>
          </p:cNvSpPr>
          <p:nvPr>
            <p:ph type="subTitle" idx="1"/>
          </p:nvPr>
        </p:nvSpPr>
        <p:spPr>
          <a:xfrm>
            <a:off x="1752599" y="4932608"/>
            <a:ext cx="8454887" cy="772734"/>
          </a:xfrm>
        </p:spPr>
        <p:txBody>
          <a:bodyPr>
            <a:normAutofit/>
          </a:bodyPr>
          <a:lstStyle/>
          <a:p>
            <a:pPr algn="r"/>
            <a:r>
              <a:rPr lang="ru-KG" b="1" dirty="0">
                <a:latin typeface="Times New Roman" panose="02020603050405020304" pitchFamily="18" charset="0"/>
                <a:cs typeface="Times New Roman" panose="02020603050405020304" pitchFamily="18" charset="0"/>
              </a:rPr>
              <a:t>Кач</a:t>
            </a:r>
            <a:r>
              <a:rPr lang="ru-RU" b="1" dirty="0">
                <a:latin typeface="Times New Roman" panose="02020603050405020304" pitchFamily="18" charset="0"/>
                <a:cs typeface="Times New Roman" panose="02020603050405020304" pitchFamily="18" charset="0"/>
              </a:rPr>
              <a:t>и</a:t>
            </a:r>
            <a:r>
              <a:rPr lang="ru-KG" b="1" dirty="0">
                <a:latin typeface="Times New Roman" panose="02020603050405020304" pitchFamily="18" charset="0"/>
                <a:cs typeface="Times New Roman" panose="02020603050405020304" pitchFamily="18" charset="0"/>
              </a:rPr>
              <a:t>к</a:t>
            </a:r>
            <a:r>
              <a:rPr lang="ru-RU" b="1" dirty="0">
                <a:latin typeface="Times New Roman" panose="02020603050405020304" pitchFamily="18" charset="0"/>
                <a:cs typeface="Times New Roman" panose="02020603050405020304" pitchFamily="18" charset="0"/>
              </a:rPr>
              <a:t>е</a:t>
            </a:r>
            <a:r>
              <a:rPr lang="ru-KG" b="1" dirty="0">
                <a:latin typeface="Times New Roman" panose="02020603050405020304" pitchFamily="18" charset="0"/>
                <a:cs typeface="Times New Roman" panose="02020603050405020304" pitchFamily="18" charset="0"/>
              </a:rPr>
              <a:t>е</a:t>
            </a:r>
            <a:r>
              <a:rPr lang="ru-RU" b="1" dirty="0">
                <a:latin typeface="Times New Roman" panose="02020603050405020304" pitchFamily="18" charset="0"/>
                <a:cs typeface="Times New Roman" panose="02020603050405020304" pitchFamily="18" charset="0"/>
              </a:rPr>
              <a:t>в</a:t>
            </a:r>
            <a:r>
              <a:rPr lang="ru-KG" b="1" dirty="0">
                <a:latin typeface="Times New Roman" panose="02020603050405020304" pitchFamily="18" charset="0"/>
                <a:cs typeface="Times New Roman" panose="02020603050405020304" pitchFamily="18" charset="0"/>
              </a:rPr>
              <a:t>а </a:t>
            </a:r>
            <a:r>
              <a:rPr lang="ru-RU" b="1" dirty="0">
                <a:latin typeface="Times New Roman" panose="02020603050405020304" pitchFamily="18" charset="0"/>
                <a:cs typeface="Times New Roman" panose="02020603050405020304" pitchFamily="18" charset="0"/>
              </a:rPr>
              <a:t>Б</a:t>
            </a:r>
            <a:r>
              <a:rPr lang="ru-KG" b="1"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Ж</a:t>
            </a:r>
            <a:r>
              <a:rPr lang="ru-KG" b="1" dirty="0">
                <a:latin typeface="Times New Roman" panose="02020603050405020304" pitchFamily="18" charset="0"/>
                <a:cs typeface="Times New Roman" panose="02020603050405020304" pitchFamily="18" charset="0"/>
              </a:rPr>
              <a:t>., 2023</a:t>
            </a:r>
            <a:endParaRPr lang="ru-RU" b="1"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57FEEC35-4B13-4234-A725-E122E9D72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632" y="473062"/>
            <a:ext cx="2857504" cy="319088"/>
          </a:xfrm>
          <a:prstGeom prst="rect">
            <a:avLst/>
          </a:prstGeom>
        </p:spPr>
      </p:pic>
      <p:pic>
        <p:nvPicPr>
          <p:cNvPr id="5" name="Рисунок 4" descr="D:\Civic\ГРАЖДАНСКАЯ ПЛАТФОРМА\2_Организационные\4_Логотипы\Новый логотип ОФ ГП\Logo GP original JPG.jpg">
            <a:extLst>
              <a:ext uri="{FF2B5EF4-FFF2-40B4-BE49-F238E27FC236}">
                <a16:creationId xmlns:a16="http://schemas.microsoft.com/office/drawing/2014/main" id="{E42D3DCF-BE28-4A1F-8249-332F83ED035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0007" y="384060"/>
            <a:ext cx="1789186" cy="497091"/>
          </a:xfrm>
          <a:prstGeom prst="rect">
            <a:avLst/>
          </a:prstGeom>
          <a:noFill/>
          <a:ln>
            <a:noFill/>
          </a:ln>
        </p:spPr>
      </p:pic>
    </p:spTree>
    <p:extLst>
      <p:ext uri="{BB962C8B-B14F-4D97-AF65-F5344CB8AC3E}">
        <p14:creationId xmlns:p14="http://schemas.microsoft.com/office/powerpoint/2010/main" val="2661694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0589D-5770-47B0-A269-4D6FD2258BE5}"/>
              </a:ext>
            </a:extLst>
          </p:cNvPr>
          <p:cNvSpPr>
            <a:spLocks noGrp="1"/>
          </p:cNvSpPr>
          <p:nvPr>
            <p:ph type="title"/>
          </p:nvPr>
        </p:nvSpPr>
        <p:spPr>
          <a:xfrm>
            <a:off x="524256" y="491260"/>
            <a:ext cx="6594189" cy="1625210"/>
          </a:xfrm>
        </p:spPr>
        <p:txBody>
          <a:bodyPr>
            <a:normAutofit/>
          </a:bodyPr>
          <a:lstStyle/>
          <a:p>
            <a:r>
              <a:rPr lang="ru-RU" b="1" dirty="0">
                <a:solidFill>
                  <a:srgbClr val="C00000"/>
                </a:solidFill>
              </a:rPr>
              <a:t>Всеобщая декларация прав человека</a:t>
            </a:r>
            <a:endParaRPr lang="en-GB" b="1" dirty="0">
              <a:solidFill>
                <a:srgbClr val="C00000"/>
              </a:solidFill>
            </a:endParaRPr>
          </a:p>
        </p:txBody>
      </p:sp>
      <p:pic>
        <p:nvPicPr>
          <p:cNvPr id="1026" name="Picture 2" descr="ELEANOR ROOSEVELT">
            <a:extLst>
              <a:ext uri="{FF2B5EF4-FFF2-40B4-BE49-F238E27FC236}">
                <a16:creationId xmlns:a16="http://schemas.microsoft.com/office/drawing/2014/main" id="{98352EC3-45B7-460D-9609-0C776AA75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481" r="1" b="1917"/>
          <a:stretch>
            <a:fillRect/>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E87D3FF-ABE9-4C14-B5E7-ADC693CF7484}"/>
              </a:ext>
            </a:extLst>
          </p:cNvPr>
          <p:cNvSpPr>
            <a:spLocks noGrp="1"/>
          </p:cNvSpPr>
          <p:nvPr>
            <p:ph idx="1"/>
          </p:nvPr>
        </p:nvSpPr>
        <p:spPr>
          <a:xfrm>
            <a:off x="7722705" y="917725"/>
            <a:ext cx="4141748" cy="5473136"/>
          </a:xfrm>
        </p:spPr>
        <p:txBody>
          <a:bodyPr anchor="ctr">
            <a:normAutofit fontScale="92500"/>
          </a:bodyPr>
          <a:lstStyle/>
          <a:p>
            <a:r>
              <a:rPr lang="ru-RU" sz="2600" dirty="0"/>
              <a:t>1945 году 50 стран собрались после войны, чтобы создать Организацию Объединенных Наций.</a:t>
            </a:r>
            <a:endParaRPr lang="da-DK" sz="2600" dirty="0"/>
          </a:p>
          <a:p>
            <a:r>
              <a:rPr lang="ru-RU" sz="2600" dirty="0"/>
              <a:t>В 1946 году была создана Комиссия по правам человека.</a:t>
            </a:r>
            <a:endParaRPr lang="da-DK" sz="2600" dirty="0"/>
          </a:p>
          <a:p>
            <a:r>
              <a:rPr lang="ru-RU" sz="2600" dirty="0"/>
              <a:t>В 1948 году Редакционный комитет представил Всеобщую декларацию прав человека Генеральной Ассамблее ООН. </a:t>
            </a:r>
            <a:endParaRPr lang="da-DK" sz="2600" dirty="0"/>
          </a:p>
          <a:p>
            <a:r>
              <a:rPr lang="ru-RU" sz="2600" dirty="0">
                <a:solidFill>
                  <a:srgbClr val="C00000"/>
                </a:solidFill>
              </a:rPr>
              <a:t>За Декларацию проголосовали 48 стран, включая Мьянму.</a:t>
            </a:r>
            <a:endParaRPr lang="da-DK" sz="2600" dirty="0">
              <a:solidFill>
                <a:srgbClr val="C00000"/>
              </a:solidFill>
            </a:endParaRPr>
          </a:p>
          <a:p>
            <a:endParaRPr lang="en-GB" sz="2000" dirty="0">
              <a:solidFill>
                <a:srgbClr val="FFFFFF"/>
              </a:solidFill>
            </a:endParaRPr>
          </a:p>
        </p:txBody>
      </p:sp>
    </p:spTree>
    <p:extLst>
      <p:ext uri="{BB962C8B-B14F-4D97-AF65-F5344CB8AC3E}">
        <p14:creationId xmlns:p14="http://schemas.microsoft.com/office/powerpoint/2010/main" val="1006965474"/>
      </p:ext>
    </p:extLst>
  </p:cSld>
  <p:clrMapOvr>
    <a:masterClrMapping/>
  </p:clrMapOvr>
  <mc:AlternateContent xmlns:mc="http://schemas.openxmlformats.org/markup-compatibility/2006" xmlns:p14="http://schemas.microsoft.com/office/powerpoint/2010/main">
    <mc:Choice Requires="p14">
      <p:transition spd="slow" p14:dur="2000" advTm="197927"/>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19792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7C057-D00B-48F6-8CEB-1EEAB7FEBA1E}"/>
              </a:ext>
            </a:extLst>
          </p:cNvPr>
          <p:cNvSpPr>
            <a:spLocks noGrp="1"/>
          </p:cNvSpPr>
          <p:nvPr>
            <p:ph type="title"/>
          </p:nvPr>
        </p:nvSpPr>
        <p:spPr>
          <a:xfrm>
            <a:off x="572493" y="238539"/>
            <a:ext cx="11018520" cy="655983"/>
          </a:xfrm>
        </p:spPr>
        <p:txBody>
          <a:bodyPr anchor="b">
            <a:noAutofit/>
          </a:bodyPr>
          <a:lstStyle/>
          <a:p>
            <a:pPr algn="ctr"/>
            <a:r>
              <a:rPr lang="ru-RU" b="1" dirty="0">
                <a:solidFill>
                  <a:srgbClr val="C00000"/>
                </a:solidFill>
              </a:rPr>
              <a:t>Основные конвенции по правам человека</a:t>
            </a:r>
            <a:endParaRPr lang="en-GB" b="1" dirty="0">
              <a:solidFill>
                <a:srgbClr val="C00000"/>
              </a:solidFill>
            </a:endParaRPr>
          </a:p>
        </p:txBody>
      </p:sp>
      <p:sp>
        <p:nvSpPr>
          <p:cNvPr id="3" name="Content Placeholder 2">
            <a:extLst>
              <a:ext uri="{FF2B5EF4-FFF2-40B4-BE49-F238E27FC236}">
                <a16:creationId xmlns:a16="http://schemas.microsoft.com/office/drawing/2014/main" id="{1CC821FC-B3D6-4EDA-AE06-EEEEB561443B}"/>
              </a:ext>
            </a:extLst>
          </p:cNvPr>
          <p:cNvSpPr>
            <a:spLocks noGrp="1"/>
          </p:cNvSpPr>
          <p:nvPr>
            <p:ph idx="1"/>
          </p:nvPr>
        </p:nvSpPr>
        <p:spPr>
          <a:xfrm>
            <a:off x="4572000" y="1302026"/>
            <a:ext cx="7345679" cy="5078896"/>
          </a:xfrm>
        </p:spPr>
        <p:txBody>
          <a:bodyPr anchor="t">
            <a:normAutofit/>
          </a:bodyPr>
          <a:lstStyle/>
          <a:p>
            <a:pPr lvl="0"/>
            <a:r>
              <a:rPr lang="ru-RU" sz="2000" dirty="0"/>
              <a:t>Международная конвенция о ликвидации всех форм расовой дискриминации (1965) Международный пакт о гражданских и политических правах (1966</a:t>
            </a:r>
            <a:r>
              <a:rPr lang="en-GB" sz="2000" dirty="0"/>
              <a:t>).</a:t>
            </a:r>
          </a:p>
          <a:p>
            <a:pPr lvl="0"/>
            <a:r>
              <a:rPr lang="ru-RU" sz="2000" dirty="0"/>
              <a:t>Международный пакт об экономических, социальных и культурных правах (1966</a:t>
            </a:r>
            <a:r>
              <a:rPr lang="en-GB" sz="2000" dirty="0"/>
              <a:t>) </a:t>
            </a:r>
          </a:p>
          <a:p>
            <a:pPr lvl="0"/>
            <a:r>
              <a:rPr lang="ru-RU" sz="2000" dirty="0"/>
              <a:t>Конвенция о ликвидации всех форм дискриминации в отношении женщин (1979</a:t>
            </a:r>
            <a:r>
              <a:rPr lang="en-GB" sz="2000" dirty="0"/>
              <a:t>) </a:t>
            </a:r>
          </a:p>
          <a:p>
            <a:pPr lvl="0"/>
            <a:r>
              <a:rPr lang="ru-RU" sz="2000" dirty="0"/>
              <a:t>Конвенция против пыток</a:t>
            </a:r>
            <a:r>
              <a:rPr lang="en-GB" sz="2000" dirty="0"/>
              <a:t>(1984) </a:t>
            </a:r>
          </a:p>
          <a:p>
            <a:pPr lvl="0"/>
            <a:r>
              <a:rPr lang="ru-RU" sz="2000" dirty="0"/>
              <a:t>Конвенция о правах ребенка</a:t>
            </a:r>
            <a:r>
              <a:rPr lang="en-GB" sz="2000" dirty="0"/>
              <a:t>(1989) </a:t>
            </a:r>
          </a:p>
          <a:p>
            <a:pPr lvl="0"/>
            <a:r>
              <a:rPr lang="ru-RU" sz="2000" dirty="0"/>
              <a:t>Международная конвенция о защите прав трудящихся-мигрантов</a:t>
            </a:r>
            <a:r>
              <a:rPr lang="en-GB" sz="2000" dirty="0"/>
              <a:t>(1990) </a:t>
            </a:r>
          </a:p>
          <a:p>
            <a:pPr lvl="0"/>
            <a:r>
              <a:rPr lang="ru-RU" sz="2000" dirty="0"/>
              <a:t>Международная конвенция для защиты всех лиц от насильственных исчезновений</a:t>
            </a:r>
            <a:r>
              <a:rPr lang="en-US" sz="2000" dirty="0"/>
              <a:t> </a:t>
            </a:r>
            <a:r>
              <a:rPr lang="en-GB" sz="2000" dirty="0"/>
              <a:t>(2006) </a:t>
            </a:r>
          </a:p>
          <a:p>
            <a:pPr lvl="0"/>
            <a:r>
              <a:rPr lang="ru-RU" sz="2000" dirty="0"/>
              <a:t>Конвенция о правах инвалидов</a:t>
            </a:r>
            <a:r>
              <a:rPr lang="en-US" sz="2000" dirty="0"/>
              <a:t> </a:t>
            </a:r>
            <a:r>
              <a:rPr lang="en-GB" sz="2000" dirty="0"/>
              <a:t>(2006) </a:t>
            </a:r>
          </a:p>
          <a:p>
            <a:endParaRPr lang="en-GB" sz="1700" dirty="0"/>
          </a:p>
          <a:p>
            <a:endParaRPr lang="en-GB" sz="1700" dirty="0"/>
          </a:p>
        </p:txBody>
      </p:sp>
      <p:pic>
        <p:nvPicPr>
          <p:cNvPr id="2050" name="Picture 2" descr="International legislative framework – Equinet">
            <a:extLst>
              <a:ext uri="{FF2B5EF4-FFF2-40B4-BE49-F238E27FC236}">
                <a16:creationId xmlns:a16="http://schemas.microsoft.com/office/drawing/2014/main" id="{E3241D6D-3BAD-4FED-B1BB-27A882855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841" r="23284"/>
          <a:stretch>
            <a:fillRect/>
          </a:stretch>
        </p:blipFill>
        <p:spPr bwMode="auto">
          <a:xfrm>
            <a:off x="439971" y="1961587"/>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350046"/>
      </p:ext>
    </p:extLst>
  </p:cSld>
  <p:clrMapOvr>
    <a:masterClrMapping/>
  </p:clrMapOvr>
  <mc:AlternateContent xmlns:mc="http://schemas.openxmlformats.org/markup-compatibility/2006" xmlns:p14="http://schemas.microsoft.com/office/powerpoint/2010/main">
    <mc:Choice Requires="p14">
      <p:transition spd="slow" p14:dur="2000" advTm="31935"/>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193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9AC1D-9515-4B05-A5F9-581F16127407}"/>
              </a:ext>
            </a:extLst>
          </p:cNvPr>
          <p:cNvSpPr>
            <a:spLocks noGrp="1"/>
          </p:cNvSpPr>
          <p:nvPr>
            <p:ph type="title"/>
          </p:nvPr>
        </p:nvSpPr>
        <p:spPr>
          <a:xfrm>
            <a:off x="4965430" y="629268"/>
            <a:ext cx="6586491" cy="1286160"/>
          </a:xfrm>
        </p:spPr>
        <p:txBody>
          <a:bodyPr anchor="b">
            <a:noAutofit/>
          </a:bodyPr>
          <a:lstStyle/>
          <a:p>
            <a:r>
              <a:rPr lang="ru-RU" sz="4000" b="1" dirty="0">
                <a:solidFill>
                  <a:srgbClr val="C00000"/>
                </a:solidFill>
              </a:rPr>
              <a:t>Договоры по правам человека, ратифицированные Кыргызстаном</a:t>
            </a:r>
            <a:endParaRPr lang="en-GB" sz="4000" b="1" dirty="0">
              <a:solidFill>
                <a:srgbClr val="C00000"/>
              </a:solidFill>
            </a:endParaRPr>
          </a:p>
        </p:txBody>
      </p:sp>
      <p:sp>
        <p:nvSpPr>
          <p:cNvPr id="3" name="Content Placeholder 2">
            <a:extLst>
              <a:ext uri="{FF2B5EF4-FFF2-40B4-BE49-F238E27FC236}">
                <a16:creationId xmlns:a16="http://schemas.microsoft.com/office/drawing/2014/main" id="{F49CB642-B1CC-4E3B-A7F3-660597095086}"/>
              </a:ext>
            </a:extLst>
          </p:cNvPr>
          <p:cNvSpPr>
            <a:spLocks noGrp="1"/>
          </p:cNvSpPr>
          <p:nvPr>
            <p:ph idx="1"/>
          </p:nvPr>
        </p:nvSpPr>
        <p:spPr>
          <a:xfrm>
            <a:off x="4965431" y="2176670"/>
            <a:ext cx="6586489" cy="4492487"/>
          </a:xfrm>
        </p:spPr>
        <p:txBody>
          <a:bodyPr>
            <a:noAutofit/>
          </a:bodyPr>
          <a:lstStyle/>
          <a:p>
            <a:r>
              <a:rPr lang="ru-RU" sz="2000" dirty="0"/>
              <a:t>Международный пакт о гражданских и политических правах</a:t>
            </a:r>
            <a:r>
              <a:rPr lang="da-DK" sz="2000" dirty="0"/>
              <a:t>(1994)</a:t>
            </a:r>
          </a:p>
          <a:p>
            <a:r>
              <a:rPr lang="ru-RU" sz="2000" dirty="0"/>
              <a:t>Международный пакт о социальных, экономических и культурных правах</a:t>
            </a:r>
            <a:r>
              <a:rPr lang="en-US" sz="2000" dirty="0"/>
              <a:t> </a:t>
            </a:r>
            <a:r>
              <a:rPr lang="da-DK" sz="2000" dirty="0"/>
              <a:t>(1994)</a:t>
            </a:r>
          </a:p>
          <a:p>
            <a:r>
              <a:rPr lang="ru-RU" sz="2000" dirty="0"/>
              <a:t>Конвенция о правах ребенка</a:t>
            </a:r>
            <a:r>
              <a:rPr lang="en-US" sz="2000" dirty="0"/>
              <a:t> </a:t>
            </a:r>
            <a:r>
              <a:rPr lang="da-DK" sz="2000" dirty="0"/>
              <a:t>(1994)</a:t>
            </a:r>
          </a:p>
          <a:p>
            <a:r>
              <a:rPr lang="ru-RU" sz="2000" dirty="0"/>
              <a:t>Конвенция о ликвидации всех форм дискриминации в отношении женщин</a:t>
            </a:r>
            <a:r>
              <a:rPr lang="da-DK" sz="2000" dirty="0"/>
              <a:t>(1997)</a:t>
            </a:r>
          </a:p>
          <a:p>
            <a:r>
              <a:rPr lang="ru-RU" sz="2000" dirty="0"/>
              <a:t>Международная конвенция о ликвидации всех форм расовой дискриминации</a:t>
            </a:r>
            <a:r>
              <a:rPr lang="en-US" sz="2000" dirty="0"/>
              <a:t> </a:t>
            </a:r>
            <a:r>
              <a:rPr lang="da-DK" sz="2000" dirty="0"/>
              <a:t>(1997)</a:t>
            </a:r>
          </a:p>
          <a:p>
            <a:r>
              <a:rPr lang="ru-RU" sz="2000" dirty="0"/>
              <a:t>Конвенция против пыток</a:t>
            </a:r>
            <a:r>
              <a:rPr lang="da-DK" sz="2000" dirty="0"/>
              <a:t>(1997)</a:t>
            </a:r>
          </a:p>
          <a:p>
            <a:r>
              <a:rPr lang="ru-RU" sz="2000" dirty="0"/>
              <a:t>Международная конвенция о защите прав трудящихся-мигрантов</a:t>
            </a:r>
            <a:r>
              <a:rPr lang="da-DK" sz="2000" dirty="0"/>
              <a:t>(2003)</a:t>
            </a:r>
          </a:p>
          <a:p>
            <a:r>
              <a:rPr lang="ru-RU" sz="2000" dirty="0"/>
              <a:t>Конвенция о правах инвалидов</a:t>
            </a:r>
            <a:r>
              <a:rPr lang="en-US" sz="2000" dirty="0"/>
              <a:t> </a:t>
            </a:r>
            <a:r>
              <a:rPr lang="da-DK" sz="2000" dirty="0"/>
              <a:t>(2019)</a:t>
            </a:r>
          </a:p>
        </p:txBody>
      </p:sp>
      <p:pic>
        <p:nvPicPr>
          <p:cNvPr id="4102" name="Picture 6" descr="Myanmar - Wikipedia, den frie encyklopædi">
            <a:extLst>
              <a:ext uri="{FF2B5EF4-FFF2-40B4-BE49-F238E27FC236}">
                <a16:creationId xmlns:a16="http://schemas.microsoft.com/office/drawing/2014/main" id="{42277B51-7060-49A0-8AE1-B6CABE4D7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95" r="24112"/>
          <a:stretch>
            <a:fillRect/>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628656"/>
      </p:ext>
    </p:extLst>
  </p:cSld>
  <p:clrMapOvr>
    <a:masterClrMapping/>
  </p:clrMapOvr>
  <mc:AlternateContent xmlns:mc="http://schemas.openxmlformats.org/markup-compatibility/2006" xmlns:p14="http://schemas.microsoft.com/office/powerpoint/2010/main">
    <mc:Choice Requires="p14">
      <p:transition spd="slow" p14:dur="2000" advTm="17881"/>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1788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0AD07-746A-4AD4-9AE1-9337ADF5457D}"/>
              </a:ext>
            </a:extLst>
          </p:cNvPr>
          <p:cNvSpPr>
            <a:spLocks noGrp="1"/>
          </p:cNvSpPr>
          <p:nvPr>
            <p:ph type="title"/>
          </p:nvPr>
        </p:nvSpPr>
        <p:spPr>
          <a:xfrm>
            <a:off x="109595" y="2663687"/>
            <a:ext cx="5158144" cy="955349"/>
          </a:xfrm>
        </p:spPr>
        <p:txBody>
          <a:bodyPr>
            <a:noAutofit/>
          </a:bodyPr>
          <a:lstStyle/>
          <a:p>
            <a:pPr algn="ctr"/>
            <a:r>
              <a:rPr lang="ru-RU" b="1" dirty="0">
                <a:solidFill>
                  <a:srgbClr val="C00000"/>
                </a:solidFill>
              </a:rPr>
              <a:t>Принципы прав человека</a:t>
            </a:r>
            <a:endParaRPr lang="en-GB" b="1" dirty="0">
              <a:solidFill>
                <a:srgbClr val="C00000"/>
              </a:solidFill>
            </a:endParaRPr>
          </a:p>
        </p:txBody>
      </p:sp>
      <p:graphicFrame>
        <p:nvGraphicFramePr>
          <p:cNvPr id="6" name="Content Placeholder 2">
            <a:extLst>
              <a:ext uri="{FF2B5EF4-FFF2-40B4-BE49-F238E27FC236}">
                <a16:creationId xmlns:a16="http://schemas.microsoft.com/office/drawing/2014/main" id="{9422C9D3-92FE-41F9-AEEE-12319855B1F1}"/>
              </a:ext>
            </a:extLst>
          </p:cNvPr>
          <p:cNvGraphicFramePr>
            <a:graphicFrameLocks/>
          </p:cNvGraphicFramePr>
          <p:nvPr>
            <p:extLst>
              <p:ext uri="{D42A27DB-BD31-4B8C-83A1-F6EECF244321}">
                <p14:modId xmlns:p14="http://schemas.microsoft.com/office/powerpoint/2010/main" val="52429131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5290264"/>
      </p:ext>
    </p:extLst>
  </p:cSld>
  <p:clrMapOvr>
    <a:masterClrMapping/>
  </p:clrMapOvr>
  <mc:AlternateContent xmlns:mc="http://schemas.openxmlformats.org/markup-compatibility/2006" xmlns:p14="http://schemas.microsoft.com/office/powerpoint/2010/main">
    <mc:Choice Requires="p14">
      <p:transition spd="slow" p14:dur="2000" advTm="188654"/>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18865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2B8D3-5A85-4115-89E1-803891867FC9}"/>
              </a:ext>
            </a:extLst>
          </p:cNvPr>
          <p:cNvSpPr>
            <a:spLocks noGrp="1"/>
          </p:cNvSpPr>
          <p:nvPr>
            <p:ph type="title"/>
          </p:nvPr>
        </p:nvSpPr>
        <p:spPr>
          <a:xfrm>
            <a:off x="838200" y="557189"/>
            <a:ext cx="3374136" cy="5567891"/>
          </a:xfrm>
        </p:spPr>
        <p:txBody>
          <a:bodyPr>
            <a:normAutofit/>
          </a:bodyPr>
          <a:lstStyle/>
          <a:p>
            <a:r>
              <a:rPr lang="ru-RU" b="1" dirty="0">
                <a:solidFill>
                  <a:srgbClr val="C00000"/>
                </a:solidFill>
              </a:rPr>
              <a:t>Различные категории прав человека</a:t>
            </a:r>
            <a:endParaRPr lang="en-GB" b="1" dirty="0">
              <a:solidFill>
                <a:srgbClr val="C00000"/>
              </a:solidFill>
            </a:endParaRPr>
          </a:p>
        </p:txBody>
      </p:sp>
      <p:graphicFrame>
        <p:nvGraphicFramePr>
          <p:cNvPr id="5" name="Content Placeholder 2">
            <a:extLst>
              <a:ext uri="{FF2B5EF4-FFF2-40B4-BE49-F238E27FC236}">
                <a16:creationId xmlns:a16="http://schemas.microsoft.com/office/drawing/2014/main" id="{DDF67CF1-D052-4C4E-B5EE-8E40A3E65265}"/>
              </a:ext>
            </a:extLst>
          </p:cNvPr>
          <p:cNvGraphicFramePr>
            <a:graphicFrameLocks noGrp="1"/>
          </p:cNvGraphicFramePr>
          <p:nvPr>
            <p:ph idx="1"/>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2102341"/>
      </p:ext>
    </p:extLst>
  </p:cSld>
  <p:clrMapOvr>
    <a:masterClrMapping/>
  </p:clrMapOvr>
  <mc:AlternateContent xmlns:mc="http://schemas.openxmlformats.org/markup-compatibility/2006" xmlns:p14="http://schemas.microsoft.com/office/powerpoint/2010/main">
    <mc:Choice Requires="p14">
      <p:transition spd="slow" p14:dur="2000" advTm="37785"/>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778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20EFD-EB56-43C6-B63A-F9BD4FF66E46}"/>
              </a:ext>
            </a:extLst>
          </p:cNvPr>
          <p:cNvSpPr>
            <a:spLocks noGrp="1"/>
          </p:cNvSpPr>
          <p:nvPr>
            <p:ph type="title"/>
          </p:nvPr>
        </p:nvSpPr>
        <p:spPr>
          <a:xfrm>
            <a:off x="524741" y="620392"/>
            <a:ext cx="3808268" cy="5504688"/>
          </a:xfrm>
        </p:spPr>
        <p:txBody>
          <a:bodyPr>
            <a:normAutofit/>
          </a:bodyPr>
          <a:lstStyle/>
          <a:p>
            <a:r>
              <a:rPr lang="ru-RU" sz="4800" b="1" dirty="0">
                <a:solidFill>
                  <a:srgbClr val="C00000"/>
                </a:solidFill>
              </a:rPr>
              <a:t>Примеры гражданских и политических прав</a:t>
            </a:r>
            <a:endParaRPr lang="en-GB" sz="4800" b="1" dirty="0">
              <a:solidFill>
                <a:srgbClr val="C00000"/>
              </a:solidFill>
            </a:endParaRPr>
          </a:p>
        </p:txBody>
      </p:sp>
      <p:graphicFrame>
        <p:nvGraphicFramePr>
          <p:cNvPr id="5" name="Content Placeholder 2">
            <a:extLst>
              <a:ext uri="{FF2B5EF4-FFF2-40B4-BE49-F238E27FC236}">
                <a16:creationId xmlns:a16="http://schemas.microsoft.com/office/drawing/2014/main" id="{2A317234-B4EC-4A8E-86AA-847917AEFCC8}"/>
              </a:ext>
            </a:extLst>
          </p:cNvPr>
          <p:cNvGraphicFramePr>
            <a:graphicFrameLocks noGrp="1"/>
          </p:cNvGraphicFramePr>
          <p:nvPr>
            <p:ph idx="1"/>
            <p:extLst>
              <p:ext uri="{D42A27DB-BD31-4B8C-83A1-F6EECF244321}">
                <p14:modId xmlns:p14="http://schemas.microsoft.com/office/powerpoint/2010/main" val="1257783892"/>
              </p:ext>
            </p:extLst>
          </p:nvPr>
        </p:nvGraphicFramePr>
        <p:xfrm>
          <a:off x="5468389" y="208722"/>
          <a:ext cx="6263640" cy="6539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8490374"/>
      </p:ext>
    </p:extLst>
  </p:cSld>
  <p:clrMapOvr>
    <a:masterClrMapping/>
  </p:clrMapOvr>
  <mc:AlternateContent xmlns:mc="http://schemas.openxmlformats.org/markup-compatibility/2006" xmlns:p14="http://schemas.microsoft.com/office/powerpoint/2010/main">
    <mc:Choice Requires="p14">
      <p:transition spd="slow" p14:dur="2000" advTm="5989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989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7489-EF63-4CC0-8AC2-DCACEC76FB61}"/>
              </a:ext>
            </a:extLst>
          </p:cNvPr>
          <p:cNvSpPr>
            <a:spLocks noGrp="1"/>
          </p:cNvSpPr>
          <p:nvPr>
            <p:ph type="title"/>
          </p:nvPr>
        </p:nvSpPr>
        <p:spPr>
          <a:xfrm>
            <a:off x="288235" y="712269"/>
            <a:ext cx="4026040" cy="5502264"/>
          </a:xfrm>
        </p:spPr>
        <p:txBody>
          <a:bodyPr>
            <a:normAutofit/>
          </a:bodyPr>
          <a:lstStyle/>
          <a:p>
            <a:r>
              <a:rPr lang="ru-RU" b="1" dirty="0">
                <a:solidFill>
                  <a:srgbClr val="C00000"/>
                </a:solidFill>
              </a:rPr>
              <a:t>Примеры экономических, социальных и культурных прав</a:t>
            </a:r>
            <a:endParaRPr lang="en-GB" b="1" dirty="0">
              <a:solidFill>
                <a:srgbClr val="C00000"/>
              </a:solidFill>
            </a:endParaRPr>
          </a:p>
        </p:txBody>
      </p:sp>
      <p:graphicFrame>
        <p:nvGraphicFramePr>
          <p:cNvPr id="5" name="Content Placeholder 2">
            <a:extLst>
              <a:ext uri="{FF2B5EF4-FFF2-40B4-BE49-F238E27FC236}">
                <a16:creationId xmlns:a16="http://schemas.microsoft.com/office/drawing/2014/main" id="{C2F75B12-A142-48B7-9EF5-63445BD2B132}"/>
              </a:ext>
            </a:extLst>
          </p:cNvPr>
          <p:cNvGraphicFramePr>
            <a:graphicFrameLocks noGrp="1"/>
          </p:cNvGraphicFramePr>
          <p:nvPr>
            <p:ph idx="1"/>
            <p:extLst>
              <p:ext uri="{D42A27DB-BD31-4B8C-83A1-F6EECF244321}">
                <p14:modId xmlns:p14="http://schemas.microsoft.com/office/powerpoint/2010/main" val="2171513481"/>
              </p:ext>
            </p:extLst>
          </p:nvPr>
        </p:nvGraphicFramePr>
        <p:xfrm>
          <a:off x="5280025" y="159026"/>
          <a:ext cx="6623740" cy="6539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6157061"/>
      </p:ext>
    </p:extLst>
  </p:cSld>
  <p:clrMapOvr>
    <a:masterClrMapping/>
  </p:clrMapOvr>
  <mc:AlternateContent xmlns:mc="http://schemas.openxmlformats.org/markup-compatibility/2006" xmlns:p14="http://schemas.microsoft.com/office/powerpoint/2010/main">
    <mc:Choice Requires="p14">
      <p:transition spd="slow" p14:dur="2000" advTm="126677"/>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12667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6607D-6688-4052-A655-9A71483045A5}"/>
              </a:ext>
            </a:extLst>
          </p:cNvPr>
          <p:cNvSpPr>
            <a:spLocks noGrp="1"/>
          </p:cNvSpPr>
          <p:nvPr>
            <p:ph type="title"/>
          </p:nvPr>
        </p:nvSpPr>
        <p:spPr>
          <a:xfrm>
            <a:off x="407504" y="1243013"/>
            <a:ext cx="4088296" cy="4371974"/>
          </a:xfrm>
        </p:spPr>
        <p:txBody>
          <a:bodyPr>
            <a:normAutofit/>
          </a:bodyPr>
          <a:lstStyle/>
          <a:p>
            <a:r>
              <a:rPr lang="ru-RU" b="1" dirty="0">
                <a:solidFill>
                  <a:srgbClr val="C00000"/>
                </a:solidFill>
              </a:rPr>
              <a:t>Являются ли права человека безграничными?</a:t>
            </a:r>
            <a:endParaRPr lang="en-GB" b="1" dirty="0">
              <a:solidFill>
                <a:srgbClr val="C00000"/>
              </a:solidFill>
            </a:endParaRPr>
          </a:p>
        </p:txBody>
      </p:sp>
      <p:sp>
        <p:nvSpPr>
          <p:cNvPr id="3" name="Content Placeholder 2">
            <a:extLst>
              <a:ext uri="{FF2B5EF4-FFF2-40B4-BE49-F238E27FC236}">
                <a16:creationId xmlns:a16="http://schemas.microsoft.com/office/drawing/2014/main" id="{181FB9B7-485A-4300-98B2-485D8FE9329F}"/>
              </a:ext>
            </a:extLst>
          </p:cNvPr>
          <p:cNvSpPr>
            <a:spLocks noGrp="1"/>
          </p:cNvSpPr>
          <p:nvPr>
            <p:ph idx="1"/>
          </p:nvPr>
        </p:nvSpPr>
        <p:spPr>
          <a:xfrm>
            <a:off x="5294811" y="804672"/>
            <a:ext cx="6098613" cy="5230368"/>
          </a:xfrm>
          <a:solidFill>
            <a:schemeClr val="accent2">
              <a:lumMod val="20000"/>
              <a:lumOff val="80000"/>
            </a:schemeClr>
          </a:solidFill>
        </p:spPr>
        <p:txBody>
          <a:bodyPr anchor="ctr">
            <a:normAutofit/>
          </a:bodyPr>
          <a:lstStyle/>
          <a:p>
            <a:pPr marL="0" indent="0">
              <a:buNone/>
            </a:pPr>
            <a:endParaRPr lang="en-GB" sz="3200" u="sng" dirty="0">
              <a:solidFill>
                <a:schemeClr val="tx2"/>
              </a:solidFill>
            </a:endParaRPr>
          </a:p>
          <a:p>
            <a:pPr marL="0" indent="0">
              <a:buNone/>
            </a:pPr>
            <a:r>
              <a:rPr lang="en-GB" sz="3200" dirty="0"/>
              <a:t>“</a:t>
            </a:r>
            <a:r>
              <a:rPr lang="ru-RU" sz="3200" dirty="0"/>
              <a:t>Никакие исключительные обстоятельства, какими бы они ни были, будь то состояние войны или угроза войны, внутренняя политическая нестабильность или любое другое чрезвычайное положение, не могут быть использованы в качестве оправдания пыток</a:t>
            </a:r>
            <a:r>
              <a:rPr lang="en-GB" sz="3200" dirty="0"/>
              <a:t>“</a:t>
            </a:r>
          </a:p>
          <a:p>
            <a:pPr marL="0" indent="0">
              <a:buNone/>
            </a:pPr>
            <a:r>
              <a:rPr lang="da-DK" sz="2400" dirty="0"/>
              <a:t>	</a:t>
            </a:r>
            <a:r>
              <a:rPr lang="ru-RU" sz="2400" b="1" dirty="0">
                <a:solidFill>
                  <a:srgbClr val="C00000"/>
                </a:solidFill>
              </a:rPr>
              <a:t> Конвенция против пыток, статья 2</a:t>
            </a:r>
            <a:endParaRPr lang="en-GB" sz="2400" b="1" dirty="0">
              <a:solidFill>
                <a:srgbClr val="C00000"/>
              </a:solidFill>
            </a:endParaRPr>
          </a:p>
        </p:txBody>
      </p:sp>
    </p:spTree>
    <p:extLst>
      <p:ext uri="{BB962C8B-B14F-4D97-AF65-F5344CB8AC3E}">
        <p14:creationId xmlns:p14="http://schemas.microsoft.com/office/powerpoint/2010/main" val="1247411497"/>
      </p:ext>
    </p:extLst>
  </p:cSld>
  <p:clrMapOvr>
    <a:masterClrMapping/>
  </p:clrMapOvr>
  <mc:AlternateContent xmlns:mc="http://schemas.openxmlformats.org/markup-compatibility/2006" xmlns:p14="http://schemas.microsoft.com/office/powerpoint/2010/main">
    <mc:Choice Requires="p14">
      <p:transition spd="slow" p14:dur="2000" advTm="113935"/>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11393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6652" y="805070"/>
            <a:ext cx="3512351" cy="5068956"/>
          </a:xfrm>
        </p:spPr>
        <p:txBody>
          <a:bodyPr>
            <a:normAutofit/>
          </a:bodyPr>
          <a:lstStyle/>
          <a:p>
            <a:r>
              <a:rPr lang="ru-RU" b="1" dirty="0">
                <a:solidFill>
                  <a:srgbClr val="C00000"/>
                </a:solidFill>
              </a:rPr>
              <a:t>О защите</a:t>
            </a:r>
            <a:br>
              <a:rPr lang="ru-KG" b="1" dirty="0">
                <a:solidFill>
                  <a:srgbClr val="C00000"/>
                </a:solidFill>
              </a:rPr>
            </a:br>
            <a:r>
              <a:rPr lang="ru-RU" b="1" dirty="0">
                <a:solidFill>
                  <a:srgbClr val="C00000"/>
                </a:solidFill>
              </a:rPr>
              <a:t>каких </a:t>
            </a:r>
            <a:br>
              <a:rPr lang="ru-KG" b="1" dirty="0">
                <a:solidFill>
                  <a:srgbClr val="C00000"/>
                </a:solidFill>
              </a:rPr>
            </a:br>
            <a:r>
              <a:rPr lang="ru-RU" b="1" dirty="0">
                <a:solidFill>
                  <a:srgbClr val="C00000"/>
                </a:solidFill>
              </a:rPr>
              <a:t>Прав </a:t>
            </a:r>
            <a:br>
              <a:rPr lang="ru-KG" b="1" dirty="0">
                <a:solidFill>
                  <a:srgbClr val="C00000"/>
                </a:solidFill>
              </a:rPr>
            </a:br>
            <a:r>
              <a:rPr lang="ru-RU" b="1" dirty="0">
                <a:solidFill>
                  <a:srgbClr val="C00000"/>
                </a:solidFill>
              </a:rPr>
              <a:t>идет речь?</a:t>
            </a:r>
            <a:endParaRPr lang="ru-RU" dirty="0">
              <a:solidFill>
                <a:srgbClr val="C00000"/>
              </a:solidFill>
            </a:endParaRPr>
          </a:p>
        </p:txBody>
      </p:sp>
      <p:sp>
        <p:nvSpPr>
          <p:cNvPr id="4" name="Объект 2"/>
          <p:cNvSpPr>
            <a:spLocks noGrp="1"/>
          </p:cNvSpPr>
          <p:nvPr>
            <p:ph idx="1"/>
          </p:nvPr>
        </p:nvSpPr>
        <p:spPr>
          <a:xfrm>
            <a:off x="4303642" y="536713"/>
            <a:ext cx="7200969" cy="6052930"/>
          </a:xfrm>
          <a:solidFill>
            <a:schemeClr val="accent2">
              <a:lumMod val="20000"/>
              <a:lumOff val="80000"/>
            </a:schemeClr>
          </a:solidFill>
        </p:spPr>
        <p:txBody>
          <a:bodyPr>
            <a:noAutofit/>
          </a:bodyPr>
          <a:lstStyle/>
          <a:p>
            <a:pPr marL="0" indent="0" algn="just">
              <a:buNone/>
            </a:pPr>
            <a:r>
              <a:rPr lang="ru-RU" sz="3200" dirty="0"/>
              <a:t>В современном мире  с учетом универсальной (в рамках ООН) и региональной (напр., в рамках Совета Европы) системы защиты ПЧ термин </a:t>
            </a:r>
            <a:r>
              <a:rPr lang="ru-RU" sz="3200" dirty="0">
                <a:solidFill>
                  <a:srgbClr val="C00000"/>
                </a:solidFill>
              </a:rPr>
              <a:t>«Права Человека» </a:t>
            </a:r>
            <a:r>
              <a:rPr lang="ru-RU" sz="3200" dirty="0"/>
              <a:t>обычно употребляется:</a:t>
            </a:r>
          </a:p>
          <a:p>
            <a:pPr lvl="1" algn="just"/>
            <a:r>
              <a:rPr lang="ru-RU" sz="3200" dirty="0"/>
              <a:t>во взаимоотношениях </a:t>
            </a:r>
            <a:r>
              <a:rPr lang="ru-RU" sz="3200" dirty="0">
                <a:solidFill>
                  <a:srgbClr val="C00000"/>
                </a:solidFill>
              </a:rPr>
              <a:t>индивида</a:t>
            </a:r>
            <a:r>
              <a:rPr lang="ru-RU" sz="3200" dirty="0"/>
              <a:t> (с одной стороны) </a:t>
            </a:r>
            <a:r>
              <a:rPr lang="ru-RU" sz="3200" dirty="0">
                <a:solidFill>
                  <a:srgbClr val="C00000"/>
                </a:solidFill>
              </a:rPr>
              <a:t>и власти </a:t>
            </a:r>
            <a:r>
              <a:rPr lang="ru-RU" sz="3200" dirty="0"/>
              <a:t>в широком смысле этого слова (с другой); </a:t>
            </a:r>
          </a:p>
          <a:p>
            <a:pPr lvl="1" algn="just"/>
            <a:r>
              <a:rPr lang="ru-RU" sz="3200" dirty="0"/>
              <a:t> и только по поводу </a:t>
            </a:r>
            <a:r>
              <a:rPr lang="ru-RU" sz="3200" dirty="0">
                <a:solidFill>
                  <a:srgbClr val="C00000"/>
                </a:solidFill>
              </a:rPr>
              <a:t>небольшого числа </a:t>
            </a:r>
            <a:r>
              <a:rPr lang="ru-RU" sz="3200" dirty="0"/>
              <a:t>(20—30 пунктов) </a:t>
            </a:r>
            <a:r>
              <a:rPr lang="ru-RU" sz="3200" dirty="0">
                <a:solidFill>
                  <a:srgbClr val="C00000"/>
                </a:solidFill>
              </a:rPr>
              <a:t>общепринятых прав</a:t>
            </a:r>
            <a:r>
              <a:rPr lang="ru-RU" sz="3200" dirty="0"/>
              <a:t>. </a:t>
            </a:r>
          </a:p>
        </p:txBody>
      </p:sp>
    </p:spTree>
    <p:extLst>
      <p:ext uri="{BB962C8B-B14F-4D97-AF65-F5344CB8AC3E}">
        <p14:creationId xmlns:p14="http://schemas.microsoft.com/office/powerpoint/2010/main" val="615249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8722" y="606287"/>
            <a:ext cx="3349487" cy="5645426"/>
          </a:xfrm>
        </p:spPr>
        <p:txBody>
          <a:bodyPr>
            <a:normAutofit/>
          </a:bodyPr>
          <a:lstStyle/>
          <a:p>
            <a:pPr algn="ctr"/>
            <a:r>
              <a:rPr lang="ru-RU" b="1" dirty="0">
                <a:solidFill>
                  <a:srgbClr val="C00000"/>
                </a:solidFill>
              </a:rPr>
              <a:t>Современная концепция ПЧ</a:t>
            </a:r>
          </a:p>
        </p:txBody>
      </p:sp>
      <p:sp>
        <p:nvSpPr>
          <p:cNvPr id="3" name="Объект 2"/>
          <p:cNvSpPr>
            <a:spLocks noGrp="1"/>
          </p:cNvSpPr>
          <p:nvPr>
            <p:ph idx="1"/>
          </p:nvPr>
        </p:nvSpPr>
        <p:spPr>
          <a:xfrm>
            <a:off x="4134678" y="467139"/>
            <a:ext cx="7563679" cy="6202017"/>
          </a:xfrm>
          <a:solidFill>
            <a:schemeClr val="accent2">
              <a:lumMod val="20000"/>
              <a:lumOff val="80000"/>
            </a:schemeClr>
          </a:solidFill>
        </p:spPr>
        <p:txBody>
          <a:bodyPr>
            <a:normAutofit lnSpcReduction="10000"/>
          </a:bodyPr>
          <a:lstStyle/>
          <a:p>
            <a:pPr marL="514350" indent="-514350" algn="just">
              <a:buFont typeface="+mj-lt"/>
              <a:buAutoNum type="romanUcPeriod"/>
            </a:pPr>
            <a:r>
              <a:rPr lang="ru-RU" sz="2400" dirty="0"/>
              <a:t>Каждый человек, каждая личность наделена некоторым набором фундаментальных прав просто в силу своего человеческого происхождения. Каждому индивиду от рождения и до смерти присуще человеческое достоинство, а значит, он обладает</a:t>
            </a:r>
            <a:r>
              <a:rPr lang="ru-RU" sz="2400" dirty="0">
                <a:solidFill>
                  <a:srgbClr val="C00000"/>
                </a:solidFill>
              </a:rPr>
              <a:t> </a:t>
            </a:r>
            <a:r>
              <a:rPr lang="ru-RU" sz="2400" b="1" dirty="0">
                <a:solidFill>
                  <a:srgbClr val="C00000"/>
                </a:solidFill>
              </a:rPr>
              <a:t>Правами.</a:t>
            </a:r>
          </a:p>
          <a:p>
            <a:pPr marL="514350" indent="-514350" algn="just">
              <a:buFont typeface="+mj-lt"/>
              <a:buAutoNum type="romanUcPeriod"/>
            </a:pPr>
            <a:r>
              <a:rPr lang="ru-RU" sz="2400" dirty="0"/>
              <a:t>Всякая общественная власть должна быть ограничена. И это ограничение должно обеспечивать безопасное существование тем, кто не является носителем власти или не имеет возможности повлиять на ее формирование и на ее решения.</a:t>
            </a:r>
          </a:p>
          <a:p>
            <a:pPr marL="514350" indent="-514350" algn="just">
              <a:buFont typeface="+mj-lt"/>
              <a:buAutoNum type="romanUcPeriod"/>
            </a:pPr>
            <a:r>
              <a:rPr lang="ru-RU" sz="2400" dirty="0"/>
              <a:t>В любом современном государстве должны существовать механизмы изменения ситуации через изменение системы, т.е. процедуры мирного и конструктивного выступления людей против власти, если власть не собирается улучшать ситуацию, не уважает права и свободы граждан. </a:t>
            </a:r>
          </a:p>
        </p:txBody>
      </p:sp>
    </p:spTree>
    <p:extLst>
      <p:ext uri="{BB962C8B-B14F-4D97-AF65-F5344CB8AC3E}">
        <p14:creationId xmlns:p14="http://schemas.microsoft.com/office/powerpoint/2010/main" val="1405008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C00000"/>
                </a:solidFill>
              </a:rPr>
              <a:t>План  </a:t>
            </a:r>
          </a:p>
        </p:txBody>
      </p:sp>
      <p:sp>
        <p:nvSpPr>
          <p:cNvPr id="3" name="Объект 2"/>
          <p:cNvSpPr>
            <a:spLocks noGrp="1"/>
          </p:cNvSpPr>
          <p:nvPr>
            <p:ph idx="1"/>
          </p:nvPr>
        </p:nvSpPr>
        <p:spPr/>
        <p:txBody>
          <a:bodyPr>
            <a:normAutofit lnSpcReduction="10000"/>
          </a:bodyPr>
          <a:lstStyle/>
          <a:p>
            <a:pPr marL="742950" lvl="0" indent="-742950">
              <a:buFont typeface="+mj-lt"/>
              <a:buAutoNum type="arabicPeriod"/>
            </a:pPr>
            <a:r>
              <a:rPr lang="ru-RU" sz="3600" dirty="0"/>
              <a:t>Что такое права человека? Что входит в </a:t>
            </a:r>
            <a:r>
              <a:rPr lang="ru-KG" sz="3600" dirty="0"/>
              <a:t>п</a:t>
            </a:r>
            <a:r>
              <a:rPr lang="ru-RU" sz="3600" dirty="0"/>
              <a:t>о</a:t>
            </a:r>
            <a:r>
              <a:rPr lang="ru-KG" sz="3600" dirty="0"/>
              <a:t>н</a:t>
            </a:r>
            <a:r>
              <a:rPr lang="ru-RU" sz="3600" dirty="0"/>
              <a:t>я</a:t>
            </a:r>
            <a:r>
              <a:rPr lang="ru-KG" sz="3600" dirty="0"/>
              <a:t>т</a:t>
            </a:r>
            <a:r>
              <a:rPr lang="ru-RU" sz="3600" dirty="0"/>
              <a:t>и</a:t>
            </a:r>
            <a:r>
              <a:rPr lang="ru-KG" sz="3600" dirty="0"/>
              <a:t>е</a:t>
            </a:r>
            <a:r>
              <a:rPr lang="ru-RU" sz="3600" dirty="0"/>
              <a:t>, а что не входит?</a:t>
            </a:r>
          </a:p>
          <a:p>
            <a:pPr marL="742950" indent="-742950">
              <a:buFont typeface="+mj-lt"/>
              <a:buAutoNum type="arabicPeriod"/>
            </a:pPr>
            <a:r>
              <a:rPr lang="ru-KG" sz="3600" dirty="0"/>
              <a:t>Существует ли к</a:t>
            </a:r>
            <a:r>
              <a:rPr lang="ru-RU" sz="3600" dirty="0" err="1"/>
              <a:t>лассификация</a:t>
            </a:r>
            <a:r>
              <a:rPr lang="ru-RU" sz="3600" dirty="0"/>
              <a:t> прав человека</a:t>
            </a:r>
            <a:r>
              <a:rPr lang="ru-KG" sz="3600" dirty="0"/>
              <a:t>?</a:t>
            </a:r>
            <a:endParaRPr lang="ru-RU" sz="3600" dirty="0"/>
          </a:p>
          <a:p>
            <a:pPr marL="742950" lvl="0" indent="-742950">
              <a:buFont typeface="+mj-lt"/>
              <a:buAutoNum type="arabicPeriod"/>
            </a:pPr>
            <a:r>
              <a:rPr lang="ru-RU" sz="3600" dirty="0"/>
              <a:t>Что есть нарушение прав человека?</a:t>
            </a:r>
          </a:p>
          <a:p>
            <a:pPr marL="742950" lvl="0" indent="-742950">
              <a:buFont typeface="+mj-lt"/>
              <a:buAutoNum type="arabicPeriod"/>
            </a:pPr>
            <a:r>
              <a:rPr lang="ru-RU" sz="3600" dirty="0"/>
              <a:t>На</a:t>
            </a:r>
            <a:r>
              <a:rPr lang="ru-KG" sz="3600" dirty="0"/>
              <a:t> </a:t>
            </a:r>
            <a:r>
              <a:rPr lang="ru-RU" sz="3600" dirty="0"/>
              <a:t>к</a:t>
            </a:r>
            <a:r>
              <a:rPr lang="ru-KG" sz="3600" dirty="0"/>
              <a:t>а</a:t>
            </a:r>
            <a:r>
              <a:rPr lang="ru-RU" sz="3600" dirty="0"/>
              <a:t>к</a:t>
            </a:r>
            <a:r>
              <a:rPr lang="ru-KG" sz="3600" dirty="0"/>
              <a:t>их о</a:t>
            </a:r>
            <a:r>
              <a:rPr lang="ru-RU" sz="3600" dirty="0"/>
              <a:t>снования</a:t>
            </a:r>
            <a:r>
              <a:rPr lang="ru-KG" sz="3600" dirty="0"/>
              <a:t>х </a:t>
            </a:r>
            <a:r>
              <a:rPr lang="ru-RU" sz="3600" dirty="0"/>
              <a:t>р</a:t>
            </a:r>
            <a:r>
              <a:rPr lang="ru-KG" sz="3600" dirty="0"/>
              <a:t>а</a:t>
            </a:r>
            <a:r>
              <a:rPr lang="ru-RU" sz="3600" dirty="0"/>
              <a:t>з</a:t>
            </a:r>
            <a:r>
              <a:rPr lang="ru-KG" sz="3600" dirty="0"/>
              <a:t>р</a:t>
            </a:r>
            <a:r>
              <a:rPr lang="ru-RU" sz="3600" dirty="0"/>
              <a:t>е</a:t>
            </a:r>
            <a:r>
              <a:rPr lang="ru-KG" sz="3600" dirty="0"/>
              <a:t>ш</a:t>
            </a:r>
            <a:r>
              <a:rPr lang="ru-RU" sz="3600" dirty="0"/>
              <a:t>е</a:t>
            </a:r>
            <a:r>
              <a:rPr lang="ru-KG" sz="3600" dirty="0"/>
              <a:t>но </a:t>
            </a:r>
            <a:r>
              <a:rPr lang="ru-RU" sz="3600" dirty="0" err="1"/>
              <a:t>огранич</a:t>
            </a:r>
            <a:r>
              <a:rPr lang="ru-KG" sz="3600" dirty="0"/>
              <a:t>и</a:t>
            </a:r>
            <a:r>
              <a:rPr lang="ru-RU" sz="3600" dirty="0"/>
              <a:t>в</a:t>
            </a:r>
            <a:r>
              <a:rPr lang="ru-KG" sz="3600" dirty="0"/>
              <a:t>а</a:t>
            </a:r>
            <a:r>
              <a:rPr lang="ru-RU" sz="3600" dirty="0"/>
              <a:t>т</a:t>
            </a:r>
            <a:r>
              <a:rPr lang="ru-KG" sz="3600" dirty="0"/>
              <a:t>ь</a:t>
            </a:r>
            <a:r>
              <a:rPr lang="ru-RU" sz="3600" dirty="0"/>
              <a:t> прав</a:t>
            </a:r>
            <a:r>
              <a:rPr lang="ru-KG" sz="3600" dirty="0"/>
              <a:t>а</a:t>
            </a:r>
            <a:r>
              <a:rPr lang="ru-RU" sz="3600" dirty="0"/>
              <a:t> и свобод</a:t>
            </a:r>
            <a:r>
              <a:rPr lang="ru-KG" sz="3600" dirty="0"/>
              <a:t>ы</a:t>
            </a:r>
            <a:r>
              <a:rPr lang="ru-RU" sz="3600" dirty="0"/>
              <a:t> человека</a:t>
            </a:r>
            <a:r>
              <a:rPr lang="ru-KG" sz="3600" dirty="0"/>
              <a:t>?</a:t>
            </a:r>
          </a:p>
          <a:p>
            <a:pPr marL="742950" lvl="0" indent="-742950">
              <a:buFont typeface="+mj-lt"/>
              <a:buAutoNum type="arabicPeriod"/>
            </a:pPr>
            <a:r>
              <a:rPr lang="ru-KG" sz="3600" dirty="0"/>
              <a:t>Как граждане могут участвовать в процессах </a:t>
            </a:r>
            <a:r>
              <a:rPr lang="ru-KG" sz="3600" dirty="0" err="1"/>
              <a:t>прин</a:t>
            </a:r>
            <a:r>
              <a:rPr lang="ru-RU" sz="3600" dirty="0"/>
              <a:t>я</a:t>
            </a:r>
            <a:r>
              <a:rPr lang="ru-KG" sz="3600" dirty="0"/>
              <a:t>т</a:t>
            </a:r>
            <a:r>
              <a:rPr lang="ru-RU" sz="3600" dirty="0"/>
              <a:t>и</a:t>
            </a:r>
            <a:r>
              <a:rPr lang="ru-KG" sz="3600" dirty="0"/>
              <a:t>я решений?</a:t>
            </a:r>
            <a:endParaRPr lang="ru-RU" sz="3600" dirty="0"/>
          </a:p>
        </p:txBody>
      </p:sp>
    </p:spTree>
    <p:extLst>
      <p:ext uri="{BB962C8B-B14F-4D97-AF65-F5344CB8AC3E}">
        <p14:creationId xmlns:p14="http://schemas.microsoft.com/office/powerpoint/2010/main" val="190696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940" y="327991"/>
            <a:ext cx="3728399" cy="6033052"/>
          </a:xfrm>
        </p:spPr>
        <p:txBody>
          <a:bodyPr>
            <a:normAutofit/>
          </a:bodyPr>
          <a:lstStyle/>
          <a:p>
            <a:pPr algn="ctr"/>
            <a:r>
              <a:rPr lang="ru-RU" b="1" dirty="0">
                <a:solidFill>
                  <a:srgbClr val="C00000"/>
                </a:solidFill>
              </a:rPr>
              <a:t>Три важных момента в формировании современной концепции ПЧ</a:t>
            </a:r>
          </a:p>
        </p:txBody>
      </p:sp>
      <p:graphicFrame>
        <p:nvGraphicFramePr>
          <p:cNvPr id="4" name="Content Placeholder 2">
            <a:extLst>
              <a:ext uri="{FF2B5EF4-FFF2-40B4-BE49-F238E27FC236}">
                <a16:creationId xmlns:a16="http://schemas.microsoft.com/office/drawing/2014/main" id="{A5ACA01F-B29F-4608-8A84-826F1F8A4A6A}"/>
              </a:ext>
            </a:extLst>
          </p:cNvPr>
          <p:cNvGraphicFramePr>
            <a:graphicFrameLocks/>
          </p:cNvGraphicFramePr>
          <p:nvPr>
            <p:extLst>
              <p:ext uri="{D42A27DB-BD31-4B8C-83A1-F6EECF244321}">
                <p14:modId xmlns:p14="http://schemas.microsoft.com/office/powerpoint/2010/main" val="432668507"/>
              </p:ext>
            </p:extLst>
          </p:nvPr>
        </p:nvGraphicFramePr>
        <p:xfrm>
          <a:off x="5550408" y="676656"/>
          <a:ext cx="6263640" cy="5793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3952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C00000"/>
                </a:solidFill>
              </a:rPr>
              <a:t>ВОПРОС</a:t>
            </a:r>
            <a:r>
              <a:rPr lang="ru-KG" b="1" dirty="0">
                <a:solidFill>
                  <a:srgbClr val="C00000"/>
                </a:solidFill>
              </a:rPr>
              <a:t>:</a:t>
            </a:r>
            <a:endParaRPr lang="ru-RU" b="1" dirty="0">
              <a:solidFill>
                <a:srgbClr val="C00000"/>
              </a:solidFill>
            </a:endParaRPr>
          </a:p>
        </p:txBody>
      </p:sp>
      <p:sp>
        <p:nvSpPr>
          <p:cNvPr id="3" name="Объект 2"/>
          <p:cNvSpPr>
            <a:spLocks noGrp="1"/>
          </p:cNvSpPr>
          <p:nvPr>
            <p:ph idx="1"/>
          </p:nvPr>
        </p:nvSpPr>
        <p:spPr>
          <a:xfrm>
            <a:off x="6201750" y="1490870"/>
            <a:ext cx="5152049" cy="4686093"/>
          </a:xfrm>
        </p:spPr>
        <p:txBody>
          <a:bodyPr/>
          <a:lstStyle/>
          <a:p>
            <a:pPr algn="ctr"/>
            <a:endParaRPr lang="ru-RU" dirty="0"/>
          </a:p>
          <a:p>
            <a:pPr algn="ctr"/>
            <a:endParaRPr lang="ru-RU" dirty="0"/>
          </a:p>
          <a:p>
            <a:pPr marL="0" indent="0" algn="ctr">
              <a:buNone/>
            </a:pPr>
            <a:r>
              <a:rPr lang="ru-RU" sz="5400" dirty="0">
                <a:solidFill>
                  <a:srgbClr val="0070C0"/>
                </a:solidFill>
              </a:rPr>
              <a:t>КТО СЕБЯ ОТНОСИТ </a:t>
            </a:r>
            <a:endParaRPr lang="ru-KG" sz="5400" dirty="0">
              <a:solidFill>
                <a:srgbClr val="0070C0"/>
              </a:solidFill>
            </a:endParaRPr>
          </a:p>
          <a:p>
            <a:pPr marL="0" indent="0" algn="ctr">
              <a:buNone/>
            </a:pPr>
            <a:r>
              <a:rPr lang="ru-RU" sz="5400" dirty="0">
                <a:solidFill>
                  <a:srgbClr val="0070C0"/>
                </a:solidFill>
              </a:rPr>
              <a:t>К МЕНЬШИНСТВУ?</a:t>
            </a:r>
          </a:p>
        </p:txBody>
      </p:sp>
      <p:pic>
        <p:nvPicPr>
          <p:cNvPr id="4" name="Picture 2" descr="Human rights principles in practice">
            <a:extLst>
              <a:ext uri="{FF2B5EF4-FFF2-40B4-BE49-F238E27FC236}">
                <a16:creationId xmlns:a16="http://schemas.microsoft.com/office/drawing/2014/main" id="{E2D11BB0-7AA6-4539-BF34-BA67E6B1E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1848" b="-1"/>
          <a:stretch>
            <a:fillRect/>
          </a:stretch>
        </p:blipFill>
        <p:spPr bwMode="auto">
          <a:xfrm>
            <a:off x="0" y="1600200"/>
            <a:ext cx="5152048" cy="4795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051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7870" y="365125"/>
            <a:ext cx="11380305" cy="1325563"/>
          </a:xfrm>
        </p:spPr>
        <p:txBody>
          <a:bodyPr/>
          <a:lstStyle/>
          <a:p>
            <a:pPr algn="ctr"/>
            <a:r>
              <a:rPr lang="ru-RU" b="1" dirty="0">
                <a:solidFill>
                  <a:srgbClr val="C00000"/>
                </a:solidFill>
              </a:rPr>
              <a:t>Соотношение Прав человека («</a:t>
            </a:r>
            <a:r>
              <a:rPr lang="en-US" b="1" dirty="0">
                <a:solidFill>
                  <a:srgbClr val="C00000"/>
                </a:solidFill>
              </a:rPr>
              <a:t>Human Rights</a:t>
            </a:r>
            <a:r>
              <a:rPr lang="ru-RU" b="1" dirty="0">
                <a:solidFill>
                  <a:srgbClr val="C00000"/>
                </a:solidFill>
              </a:rPr>
              <a:t>»)</a:t>
            </a:r>
            <a:r>
              <a:rPr lang="ru-KG" b="1" dirty="0">
                <a:solidFill>
                  <a:srgbClr val="C00000"/>
                </a:solidFill>
              </a:rPr>
              <a:t> </a:t>
            </a:r>
            <a:br>
              <a:rPr lang="ru-KG" b="1" dirty="0">
                <a:solidFill>
                  <a:srgbClr val="C00000"/>
                </a:solidFill>
              </a:rPr>
            </a:br>
            <a:r>
              <a:rPr lang="ru-RU" b="1" dirty="0">
                <a:solidFill>
                  <a:srgbClr val="C00000"/>
                </a:solidFill>
              </a:rPr>
              <a:t>и Право («</a:t>
            </a:r>
            <a:r>
              <a:rPr lang="en-US" b="1" dirty="0">
                <a:solidFill>
                  <a:srgbClr val="C00000"/>
                </a:solidFill>
              </a:rPr>
              <a:t>Law</a:t>
            </a:r>
            <a:r>
              <a:rPr lang="ru-RU" b="1" dirty="0">
                <a:solidFill>
                  <a:srgbClr val="C00000"/>
                </a:solidFill>
              </a:rPr>
              <a:t>»</a:t>
            </a:r>
            <a:r>
              <a:rPr lang="en-US" b="1" dirty="0">
                <a:solidFill>
                  <a:srgbClr val="C00000"/>
                </a:solidFill>
              </a:rPr>
              <a:t>)</a:t>
            </a:r>
            <a:endParaRPr lang="ru-RU" b="1" dirty="0">
              <a:solidFill>
                <a:srgbClr val="C00000"/>
              </a:solidFill>
            </a:endParaRPr>
          </a:p>
        </p:txBody>
      </p:sp>
      <p:sp>
        <p:nvSpPr>
          <p:cNvPr id="3" name="Объект 2"/>
          <p:cNvSpPr>
            <a:spLocks noGrp="1"/>
          </p:cNvSpPr>
          <p:nvPr>
            <p:ph idx="1"/>
          </p:nvPr>
        </p:nvSpPr>
        <p:spPr>
          <a:xfrm>
            <a:off x="347870" y="1905000"/>
            <a:ext cx="11380304" cy="4587875"/>
          </a:xfrm>
          <a:solidFill>
            <a:schemeClr val="accent2">
              <a:lumMod val="20000"/>
              <a:lumOff val="80000"/>
            </a:schemeClr>
          </a:solidFill>
        </p:spPr>
        <p:txBody>
          <a:bodyPr>
            <a:normAutofit fontScale="92500" lnSpcReduction="20000"/>
          </a:bodyPr>
          <a:lstStyle/>
          <a:p>
            <a:r>
              <a:rPr lang="ru-RU" dirty="0"/>
              <a:t>«Право»  это некий высший и «справедливый» Закон.</a:t>
            </a:r>
          </a:p>
          <a:p>
            <a:pPr algn="just"/>
            <a:r>
              <a:rPr lang="ru-RU" dirty="0"/>
              <a:t>Если нет права, или оно попирается, то нет никакого способа отстоять справедливость, нет способа установить справедливые «правила игры» в виде законов, нет способа защититься от диктатора или злоупотребляющего чиновника. </a:t>
            </a:r>
          </a:p>
          <a:p>
            <a:pPr algn="just"/>
            <a:r>
              <a:rPr lang="ru-RU" b="1" dirty="0"/>
              <a:t>ПЧ </a:t>
            </a:r>
            <a:r>
              <a:rPr lang="ru-RU" dirty="0"/>
              <a:t>являются сдерживающим фактором для любой власти, для любого большинства. </a:t>
            </a:r>
          </a:p>
          <a:p>
            <a:pPr algn="just"/>
            <a:r>
              <a:rPr lang="ru-RU" b="1" dirty="0"/>
              <a:t>ПЧ</a:t>
            </a:r>
            <a:r>
              <a:rPr lang="ru-RU" dirty="0"/>
              <a:t> были придуманы и встроены в демократию как щит, который защищает меньшинства – </a:t>
            </a:r>
            <a:r>
              <a:rPr lang="ru-RU" b="1" dirty="0"/>
              <a:t>и самое маленькое меньшинство </a:t>
            </a:r>
            <a:r>
              <a:rPr lang="ru-RU" dirty="0"/>
              <a:t>– отдельного человека, неповторимого в своей индивидуальности. </a:t>
            </a:r>
          </a:p>
          <a:p>
            <a:pPr algn="just"/>
            <a:r>
              <a:rPr lang="ru-RU" b="1" dirty="0"/>
              <a:t>ПЧ </a:t>
            </a:r>
            <a:r>
              <a:rPr lang="ru-RU" dirty="0"/>
              <a:t>– это всегда шанс меньшинства выжить при любой власти, так как каждый человек знает, что есть некие базовые принципы, которые не могут быть нарушены. Есть некая зона безопасности, которая не может быть нарушена никакой властью, никаким большинством. </a:t>
            </a:r>
          </a:p>
          <a:p>
            <a:endParaRPr lang="ru-RU" dirty="0"/>
          </a:p>
        </p:txBody>
      </p:sp>
    </p:spTree>
    <p:extLst>
      <p:ext uri="{BB962C8B-B14F-4D97-AF65-F5344CB8AC3E}">
        <p14:creationId xmlns:p14="http://schemas.microsoft.com/office/powerpoint/2010/main" val="1121578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5798" y="688504"/>
            <a:ext cx="8911687" cy="586504"/>
          </a:xfrm>
        </p:spPr>
        <p:txBody>
          <a:bodyPr>
            <a:noAutofit/>
          </a:bodyPr>
          <a:lstStyle/>
          <a:p>
            <a:pPr algn="ctr"/>
            <a:r>
              <a:rPr lang="ru-RU" b="1" dirty="0">
                <a:solidFill>
                  <a:srgbClr val="C00000"/>
                </a:solidFill>
              </a:rPr>
              <a:t>ПРАВА ЧЕЛОВЕКА</a:t>
            </a:r>
            <a:endParaRPr lang="ru-RU" dirty="0">
              <a:solidFill>
                <a:srgbClr val="C00000"/>
              </a:solidFill>
            </a:endParaRPr>
          </a:p>
        </p:txBody>
      </p:sp>
      <p:sp>
        <p:nvSpPr>
          <p:cNvPr id="3" name="Объект 2"/>
          <p:cNvSpPr>
            <a:spLocks noGrp="1"/>
          </p:cNvSpPr>
          <p:nvPr>
            <p:ph idx="1"/>
          </p:nvPr>
        </p:nvSpPr>
        <p:spPr>
          <a:xfrm>
            <a:off x="626165" y="1530627"/>
            <a:ext cx="10878447" cy="4979504"/>
          </a:xfrm>
          <a:solidFill>
            <a:schemeClr val="accent2">
              <a:lumMod val="20000"/>
              <a:lumOff val="80000"/>
            </a:schemeClr>
          </a:solidFill>
        </p:spPr>
        <p:txBody>
          <a:bodyPr>
            <a:normAutofit/>
          </a:bodyPr>
          <a:lstStyle/>
          <a:p>
            <a:pPr lvl="0" algn="just"/>
            <a:r>
              <a:rPr lang="ru-RU" sz="3200" dirty="0"/>
              <a:t>Изначально действуют как международный механизм, чтобы предотвратить массовое нарушение прав меньшинства в любом отдельно взятом государстве, чтобы международное сообщество, которое «изобрело» </a:t>
            </a:r>
            <a:r>
              <a:rPr lang="ru-RU" sz="3200" b="1" dirty="0"/>
              <a:t>ПЧ </a:t>
            </a:r>
            <a:r>
              <a:rPr lang="ru-RU" sz="3200" dirty="0"/>
              <a:t>именно как четкие правовые нормы, имело возможность вмешаться.</a:t>
            </a:r>
          </a:p>
          <a:p>
            <a:pPr algn="just"/>
            <a:r>
              <a:rPr lang="ru-RU" sz="3200" dirty="0"/>
              <a:t>Отражены в Конституциях (то есть на национальном уровне), но очень важно знать, что это – </a:t>
            </a:r>
            <a:r>
              <a:rPr lang="ru-RU" sz="3200" b="1" dirty="0"/>
              <a:t>международный стандарт.</a:t>
            </a:r>
          </a:p>
        </p:txBody>
      </p:sp>
    </p:spTree>
    <p:extLst>
      <p:ext uri="{BB962C8B-B14F-4D97-AF65-F5344CB8AC3E}">
        <p14:creationId xmlns:p14="http://schemas.microsoft.com/office/powerpoint/2010/main" val="3699505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901" y="779193"/>
            <a:ext cx="3718960" cy="5299613"/>
          </a:xfrm>
        </p:spPr>
        <p:txBody>
          <a:bodyPr>
            <a:normAutofit/>
          </a:bodyPr>
          <a:lstStyle/>
          <a:p>
            <a:pPr algn="ctr"/>
            <a:r>
              <a:rPr lang="ru-RU" b="1" dirty="0">
                <a:solidFill>
                  <a:srgbClr val="C00000"/>
                </a:solidFill>
              </a:rPr>
              <a:t>НЕОБХОДИМО ПОМНИТЬ !!!</a:t>
            </a:r>
            <a:br>
              <a:rPr lang="ru-RU" b="1" dirty="0">
                <a:solidFill>
                  <a:srgbClr val="FF0000"/>
                </a:solidFill>
              </a:rPr>
            </a:br>
            <a:r>
              <a:rPr lang="ru-RU" b="1" dirty="0">
                <a:solidFill>
                  <a:srgbClr val="FF0000"/>
                </a:solidFill>
              </a:rPr>
              <a:t> </a:t>
            </a:r>
            <a:r>
              <a:rPr lang="ru-RU" b="1" dirty="0">
                <a:solidFill>
                  <a:srgbClr val="0070C0"/>
                </a:solidFill>
              </a:rPr>
              <a:t>Все мы принадлежим </a:t>
            </a:r>
            <a:br>
              <a:rPr lang="ru-KG" b="1" dirty="0">
                <a:solidFill>
                  <a:srgbClr val="0070C0"/>
                </a:solidFill>
              </a:rPr>
            </a:br>
            <a:r>
              <a:rPr lang="ru-RU" b="1" dirty="0">
                <a:solidFill>
                  <a:srgbClr val="0070C0"/>
                </a:solidFill>
              </a:rPr>
              <a:t>к меньшинствам</a:t>
            </a:r>
          </a:p>
        </p:txBody>
      </p:sp>
      <p:sp>
        <p:nvSpPr>
          <p:cNvPr id="3" name="Объект 2"/>
          <p:cNvSpPr>
            <a:spLocks noGrp="1"/>
          </p:cNvSpPr>
          <p:nvPr>
            <p:ph idx="1"/>
          </p:nvPr>
        </p:nvSpPr>
        <p:spPr>
          <a:xfrm>
            <a:off x="4641574" y="526774"/>
            <a:ext cx="7164526" cy="6052930"/>
          </a:xfrm>
          <a:solidFill>
            <a:schemeClr val="accent2">
              <a:lumMod val="20000"/>
              <a:lumOff val="80000"/>
            </a:schemeClr>
          </a:solidFill>
        </p:spPr>
        <p:txBody>
          <a:bodyPr>
            <a:normAutofit/>
          </a:bodyPr>
          <a:lstStyle/>
          <a:p>
            <a:pPr algn="just"/>
            <a:r>
              <a:rPr lang="ru-RU" dirty="0"/>
              <a:t>Мы все принадлежим к меньшинствам по огромному количеству признаков. </a:t>
            </a:r>
          </a:p>
          <a:p>
            <a:pPr lvl="1" algn="just"/>
            <a:r>
              <a:rPr lang="ru-RU" sz="2800" b="1" dirty="0"/>
              <a:t>Например</a:t>
            </a:r>
            <a:r>
              <a:rPr lang="ru-RU" sz="2800" dirty="0"/>
              <a:t>, студенты – меньшинство по отношению ко всей молодежи, молодежь – это меньшинство по отношению ко всему населению страны, жители КР – это меньшинство по отношению к жителям стран мира, и так во всем. </a:t>
            </a:r>
          </a:p>
          <a:p>
            <a:pPr algn="just"/>
            <a:r>
              <a:rPr lang="ru-RU" dirty="0"/>
              <a:t>И, самое главное, мы принадлежим к единственному уникальному меньшинству, являясь личностью, т.к. второго такого человека в мире нет.</a:t>
            </a:r>
          </a:p>
          <a:p>
            <a:endParaRPr lang="ru-RU" dirty="0"/>
          </a:p>
        </p:txBody>
      </p:sp>
    </p:spTree>
    <p:extLst>
      <p:ext uri="{BB962C8B-B14F-4D97-AF65-F5344CB8AC3E}">
        <p14:creationId xmlns:p14="http://schemas.microsoft.com/office/powerpoint/2010/main" val="3406066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925" y="924339"/>
            <a:ext cx="3085258" cy="4532243"/>
          </a:xfrm>
        </p:spPr>
        <p:txBody>
          <a:bodyPr>
            <a:normAutofit/>
          </a:bodyPr>
          <a:lstStyle/>
          <a:p>
            <a:pPr algn="ctr"/>
            <a:r>
              <a:rPr lang="ru-RU" b="1" dirty="0">
                <a:solidFill>
                  <a:srgbClr val="C00000"/>
                </a:solidFill>
              </a:rPr>
              <a:t>Таким образом,  Права человека</a:t>
            </a:r>
            <a:r>
              <a:rPr lang="ru-KG" b="1" dirty="0">
                <a:solidFill>
                  <a:srgbClr val="C00000"/>
                </a:solidFill>
              </a:rPr>
              <a:t>-</a:t>
            </a:r>
            <a:endParaRPr lang="ru-RU" b="1" dirty="0">
              <a:solidFill>
                <a:srgbClr val="C00000"/>
              </a:solidFill>
            </a:endParaRPr>
          </a:p>
        </p:txBody>
      </p:sp>
      <p:sp>
        <p:nvSpPr>
          <p:cNvPr id="3" name="Объект 2"/>
          <p:cNvSpPr>
            <a:spLocks noGrp="1"/>
          </p:cNvSpPr>
          <p:nvPr>
            <p:ph idx="1"/>
          </p:nvPr>
        </p:nvSpPr>
        <p:spPr>
          <a:xfrm>
            <a:off x="3717235" y="208722"/>
            <a:ext cx="8160840" cy="6400799"/>
          </a:xfrm>
          <a:solidFill>
            <a:schemeClr val="accent2">
              <a:lumMod val="20000"/>
              <a:lumOff val="80000"/>
            </a:schemeClr>
          </a:solidFill>
        </p:spPr>
        <p:txBody>
          <a:bodyPr>
            <a:noAutofit/>
          </a:bodyPr>
          <a:lstStyle/>
          <a:p>
            <a:pPr algn="just"/>
            <a:r>
              <a:rPr lang="ru-RU" dirty="0"/>
              <a:t>Это не абстрактное понятие и не многотомный свод законов, а всего лишь - набор 20-30 правил, ограничивающих власть </a:t>
            </a:r>
            <a:r>
              <a:rPr lang="ru-RU" b="1" dirty="0"/>
              <a:t>(большинства) </a:t>
            </a:r>
            <a:r>
              <a:rPr lang="ru-RU" dirty="0"/>
              <a:t>по отношению к отдельному человеку.</a:t>
            </a:r>
          </a:p>
          <a:p>
            <a:pPr lvl="0" algn="just"/>
            <a:r>
              <a:rPr lang="ru-RU" dirty="0"/>
              <a:t>Это щит, который защищает </a:t>
            </a:r>
            <a:r>
              <a:rPr lang="ru-RU" b="1" dirty="0"/>
              <a:t>меньшинство</a:t>
            </a:r>
            <a:r>
              <a:rPr lang="ru-RU" dirty="0"/>
              <a:t> (меня, тебя, его, ее) и мешает большинству совершать насилие над меньшинством. </a:t>
            </a:r>
          </a:p>
          <a:p>
            <a:pPr algn="just"/>
            <a:r>
              <a:rPr lang="ru-RU" dirty="0"/>
              <a:t>Это набор фундаментальных, самых важных прав, которые закреплены на международном уровне. </a:t>
            </a:r>
          </a:p>
          <a:p>
            <a:pPr algn="just"/>
            <a:r>
              <a:rPr lang="ru-RU" dirty="0"/>
              <a:t>Да, большинство может устанавливать свою власть и свои порядки, свои налоги, но она не может произвольно сажать в тюрьмы, отбирать собственность, отменить презумпцию невиновности, применять пытки и т.д.</a:t>
            </a:r>
          </a:p>
        </p:txBody>
      </p:sp>
    </p:spTree>
    <p:extLst>
      <p:ext uri="{BB962C8B-B14F-4D97-AF65-F5344CB8AC3E}">
        <p14:creationId xmlns:p14="http://schemas.microsoft.com/office/powerpoint/2010/main" val="2461386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7749" y="586409"/>
            <a:ext cx="3011556" cy="4949687"/>
          </a:xfrm>
        </p:spPr>
        <p:txBody>
          <a:bodyPr>
            <a:normAutofit/>
          </a:bodyPr>
          <a:lstStyle/>
          <a:p>
            <a:pPr algn="ctr"/>
            <a:r>
              <a:rPr lang="ru-RU" b="1" dirty="0">
                <a:solidFill>
                  <a:srgbClr val="C00000"/>
                </a:solidFill>
              </a:rPr>
              <a:t>Что есть нарушение прав человека?</a:t>
            </a:r>
            <a:br>
              <a:rPr lang="ru-RU" b="1" dirty="0">
                <a:solidFill>
                  <a:srgbClr val="C00000"/>
                </a:solidFill>
              </a:rPr>
            </a:br>
            <a:endParaRPr lang="ru-RU" b="1" dirty="0">
              <a:solidFill>
                <a:srgbClr val="C00000"/>
              </a:solidFill>
            </a:endParaRPr>
          </a:p>
        </p:txBody>
      </p:sp>
      <p:sp>
        <p:nvSpPr>
          <p:cNvPr id="3" name="Объект 2"/>
          <p:cNvSpPr>
            <a:spLocks noGrp="1"/>
          </p:cNvSpPr>
          <p:nvPr>
            <p:ph idx="1"/>
          </p:nvPr>
        </p:nvSpPr>
        <p:spPr>
          <a:xfrm>
            <a:off x="3826565" y="278296"/>
            <a:ext cx="7911548" cy="6361043"/>
          </a:xfrm>
          <a:solidFill>
            <a:schemeClr val="accent2">
              <a:lumMod val="20000"/>
              <a:lumOff val="80000"/>
            </a:schemeClr>
          </a:solidFill>
        </p:spPr>
        <p:txBody>
          <a:bodyPr>
            <a:noAutofit/>
          </a:bodyPr>
          <a:lstStyle/>
          <a:p>
            <a:pPr marL="0" lvl="0" indent="0" algn="just">
              <a:buNone/>
            </a:pPr>
            <a:endParaRPr lang="ru-KG" sz="3200" dirty="0"/>
          </a:p>
          <a:p>
            <a:pPr marL="0" lvl="0" indent="0" algn="just">
              <a:buNone/>
            </a:pPr>
            <a:r>
              <a:rPr lang="ru-RU" sz="3200" dirty="0"/>
              <a:t>Если ПЧ как комплекс морально-правовых норм, защищающих достоинство человека в его взаимоотношениях с представителями государственной и иной власти, то из этого понимания следует, что</a:t>
            </a:r>
          </a:p>
          <a:p>
            <a:pPr lvl="1" algn="just"/>
            <a:r>
              <a:rPr lang="ru-RU" sz="2400" dirty="0"/>
              <a:t> </a:t>
            </a:r>
            <a:r>
              <a:rPr lang="ru-RU" sz="3600" dirty="0"/>
              <a:t>нарушителем прав человека могут быть лица, действующие в официальном качестве, или властные структуры. </a:t>
            </a:r>
          </a:p>
        </p:txBody>
      </p:sp>
    </p:spTree>
    <p:extLst>
      <p:ext uri="{BB962C8B-B14F-4D97-AF65-F5344CB8AC3E}">
        <p14:creationId xmlns:p14="http://schemas.microsoft.com/office/powerpoint/2010/main" val="3148022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85591" y="496957"/>
            <a:ext cx="7519021" cy="5695121"/>
          </a:xfrm>
          <a:solidFill>
            <a:schemeClr val="accent2">
              <a:lumMod val="20000"/>
              <a:lumOff val="80000"/>
            </a:schemeClr>
          </a:solidFill>
        </p:spPr>
        <p:txBody>
          <a:bodyPr>
            <a:normAutofit fontScale="92500" lnSpcReduction="10000"/>
          </a:bodyPr>
          <a:lstStyle/>
          <a:p>
            <a:pPr algn="just"/>
            <a:r>
              <a:rPr lang="ru-RU" sz="3600" dirty="0"/>
              <a:t>Права Человека - это правила, относящиеся к так называемым </a:t>
            </a:r>
            <a:r>
              <a:rPr lang="ru-RU" sz="3600" b="1" dirty="0"/>
              <a:t>«вертикальным» отношениям» </a:t>
            </a:r>
            <a:r>
              <a:rPr lang="ru-RU" sz="3600" dirty="0"/>
              <a:t>– т.е. отношениям между «властью» (в широком смысле слова) и «человеком». </a:t>
            </a:r>
          </a:p>
          <a:p>
            <a:pPr algn="just"/>
            <a:r>
              <a:rPr lang="ru-RU" sz="3600" b="1" dirty="0"/>
              <a:t>«Горизонтальные»</a:t>
            </a:r>
            <a:r>
              <a:rPr lang="ru-RU" sz="3600" dirty="0"/>
              <a:t> же отношения возникают между людьми – соседями, родственниками, людьми на улице, партнерами и к «Правам Человека» отношения не имеют.  </a:t>
            </a:r>
          </a:p>
          <a:p>
            <a:pPr algn="just"/>
            <a:r>
              <a:rPr lang="ru-RU" sz="3600" b="1" dirty="0"/>
              <a:t>Пример, </a:t>
            </a:r>
            <a:r>
              <a:rPr lang="ru-RU" sz="3600" dirty="0"/>
              <a:t>один человек убил другого. Кем будет убийца?</a:t>
            </a:r>
          </a:p>
          <a:p>
            <a:pPr marL="0" indent="0">
              <a:buNone/>
            </a:pPr>
            <a:endParaRPr lang="ru-RU" dirty="0"/>
          </a:p>
        </p:txBody>
      </p:sp>
      <p:sp>
        <p:nvSpPr>
          <p:cNvPr id="4" name="Заголовок 1">
            <a:extLst>
              <a:ext uri="{FF2B5EF4-FFF2-40B4-BE49-F238E27FC236}">
                <a16:creationId xmlns:a16="http://schemas.microsoft.com/office/drawing/2014/main" id="{D04E3706-6017-489F-9ABE-579D5E2668A1}"/>
              </a:ext>
            </a:extLst>
          </p:cNvPr>
          <p:cNvSpPr txBox="1">
            <a:spLocks/>
          </p:cNvSpPr>
          <p:nvPr/>
        </p:nvSpPr>
        <p:spPr>
          <a:xfrm>
            <a:off x="367749" y="586409"/>
            <a:ext cx="3011556" cy="4949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C00000"/>
                </a:solidFill>
              </a:rPr>
              <a:t>Что есть нарушение прав человека?</a:t>
            </a:r>
            <a:endParaRPr lang="ru-KG" b="1" dirty="0">
              <a:solidFill>
                <a:srgbClr val="C00000"/>
              </a:solidFill>
            </a:endParaRPr>
          </a:p>
          <a:p>
            <a:pPr algn="ctr"/>
            <a:r>
              <a:rPr lang="ru-KG" sz="2000" dirty="0">
                <a:solidFill>
                  <a:srgbClr val="FF0000"/>
                </a:solidFill>
              </a:rPr>
              <a:t>(</a:t>
            </a:r>
            <a:r>
              <a:rPr lang="ru-RU" sz="2000" dirty="0">
                <a:solidFill>
                  <a:srgbClr val="FF0000"/>
                </a:solidFill>
              </a:rPr>
              <a:t>п</a:t>
            </a:r>
            <a:r>
              <a:rPr lang="ru-KG" sz="2000" dirty="0">
                <a:solidFill>
                  <a:srgbClr val="FF0000"/>
                </a:solidFill>
              </a:rPr>
              <a:t>р</a:t>
            </a:r>
            <a:r>
              <a:rPr lang="ru-RU" sz="2000" dirty="0">
                <a:solidFill>
                  <a:srgbClr val="FF0000"/>
                </a:solidFill>
              </a:rPr>
              <a:t>о</a:t>
            </a:r>
            <a:r>
              <a:rPr lang="ru-KG" sz="2000" dirty="0">
                <a:solidFill>
                  <a:srgbClr val="FF0000"/>
                </a:solidFill>
              </a:rPr>
              <a:t>д</a:t>
            </a:r>
            <a:r>
              <a:rPr lang="ru-RU" sz="2000" dirty="0">
                <a:solidFill>
                  <a:srgbClr val="FF0000"/>
                </a:solidFill>
              </a:rPr>
              <a:t>о</a:t>
            </a:r>
            <a:r>
              <a:rPr lang="ru-KG" sz="2000" dirty="0">
                <a:solidFill>
                  <a:srgbClr val="FF0000"/>
                </a:solidFill>
              </a:rPr>
              <a:t>л</a:t>
            </a:r>
            <a:r>
              <a:rPr lang="ru-RU" sz="2000" dirty="0">
                <a:solidFill>
                  <a:srgbClr val="FF0000"/>
                </a:solidFill>
              </a:rPr>
              <a:t>ж</a:t>
            </a:r>
            <a:r>
              <a:rPr lang="ru-KG" sz="2000" dirty="0">
                <a:solidFill>
                  <a:srgbClr val="FF0000"/>
                </a:solidFill>
              </a:rPr>
              <a:t>е</a:t>
            </a:r>
            <a:r>
              <a:rPr lang="ru-RU" sz="2000" dirty="0">
                <a:solidFill>
                  <a:srgbClr val="FF0000"/>
                </a:solidFill>
              </a:rPr>
              <a:t>н</a:t>
            </a:r>
            <a:r>
              <a:rPr lang="ru-KG" sz="2000" dirty="0">
                <a:solidFill>
                  <a:srgbClr val="FF0000"/>
                </a:solidFill>
              </a:rPr>
              <a:t>и</a:t>
            </a:r>
            <a:r>
              <a:rPr lang="ru-RU" sz="2000" dirty="0">
                <a:solidFill>
                  <a:srgbClr val="FF0000"/>
                </a:solidFill>
              </a:rPr>
              <a:t>е</a:t>
            </a:r>
            <a:r>
              <a:rPr lang="ru-KG" sz="2000" dirty="0">
                <a:solidFill>
                  <a:srgbClr val="FF0000"/>
                </a:solidFill>
              </a:rPr>
              <a:t>-1)</a:t>
            </a:r>
            <a:br>
              <a:rPr lang="ru-RU" b="1" dirty="0">
                <a:solidFill>
                  <a:srgbClr val="C00000"/>
                </a:solidFill>
              </a:rPr>
            </a:br>
            <a:endParaRPr lang="ru-RU" b="1" dirty="0">
              <a:solidFill>
                <a:srgbClr val="C00000"/>
              </a:solidFill>
            </a:endParaRPr>
          </a:p>
        </p:txBody>
      </p:sp>
    </p:spTree>
    <p:extLst>
      <p:ext uri="{BB962C8B-B14F-4D97-AF65-F5344CB8AC3E}">
        <p14:creationId xmlns:p14="http://schemas.microsoft.com/office/powerpoint/2010/main" val="1717100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97357" y="236158"/>
            <a:ext cx="7982797" cy="6462815"/>
          </a:xfrm>
          <a:solidFill>
            <a:schemeClr val="accent2">
              <a:lumMod val="20000"/>
              <a:lumOff val="80000"/>
            </a:schemeClr>
          </a:solidFill>
        </p:spPr>
        <p:txBody>
          <a:bodyPr>
            <a:noAutofit/>
          </a:bodyPr>
          <a:lstStyle/>
          <a:p>
            <a:pPr algn="just"/>
            <a:r>
              <a:rPr lang="ru-RU" sz="3200" dirty="0"/>
              <a:t>Имеющие равные правомочия не могут стать ни жертвами, ни нарушителями прав человека; </a:t>
            </a:r>
          </a:p>
          <a:p>
            <a:pPr algn="just"/>
            <a:r>
              <a:rPr lang="ru-RU" sz="3200" dirty="0"/>
              <a:t>Они могут быть правонарушителями или жертвами нарушения позитивного права (т.е. закона - «</a:t>
            </a:r>
            <a:r>
              <a:rPr lang="en-US" sz="3200" dirty="0"/>
              <a:t>law</a:t>
            </a:r>
            <a:r>
              <a:rPr lang="ru-RU" sz="3200" dirty="0"/>
              <a:t>»). </a:t>
            </a:r>
          </a:p>
          <a:p>
            <a:pPr algn="just"/>
            <a:r>
              <a:rPr lang="ru-RU" sz="3200" dirty="0"/>
              <a:t>Но если человек стал убийцей во время исполнения служебных обязанностей (например, полицейский), т.е. в то время, когда он представлял Власть, то это уже нарушение ПЧ.</a:t>
            </a:r>
          </a:p>
        </p:txBody>
      </p:sp>
      <p:sp>
        <p:nvSpPr>
          <p:cNvPr id="4" name="Заголовок 1">
            <a:extLst>
              <a:ext uri="{FF2B5EF4-FFF2-40B4-BE49-F238E27FC236}">
                <a16:creationId xmlns:a16="http://schemas.microsoft.com/office/drawing/2014/main" id="{CC622E60-6389-48E8-BC0C-15840DB6D7EF}"/>
              </a:ext>
            </a:extLst>
          </p:cNvPr>
          <p:cNvSpPr txBox="1">
            <a:spLocks/>
          </p:cNvSpPr>
          <p:nvPr/>
        </p:nvSpPr>
        <p:spPr>
          <a:xfrm>
            <a:off x="232871" y="1367164"/>
            <a:ext cx="3011556" cy="4949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C00000"/>
                </a:solidFill>
              </a:rPr>
              <a:t>Что есть нарушение прав человека?</a:t>
            </a:r>
            <a:r>
              <a:rPr lang="ru-KG" dirty="0">
                <a:solidFill>
                  <a:srgbClr val="FF0000"/>
                </a:solidFill>
              </a:rPr>
              <a:t> </a:t>
            </a:r>
            <a:r>
              <a:rPr lang="ru-KG" sz="2000" dirty="0">
                <a:solidFill>
                  <a:srgbClr val="FF0000"/>
                </a:solidFill>
              </a:rPr>
              <a:t>(</a:t>
            </a:r>
            <a:r>
              <a:rPr lang="ru-RU" sz="2000" dirty="0">
                <a:solidFill>
                  <a:srgbClr val="FF0000"/>
                </a:solidFill>
              </a:rPr>
              <a:t>п</a:t>
            </a:r>
            <a:r>
              <a:rPr lang="ru-KG" sz="2000" dirty="0">
                <a:solidFill>
                  <a:srgbClr val="FF0000"/>
                </a:solidFill>
              </a:rPr>
              <a:t>р</a:t>
            </a:r>
            <a:r>
              <a:rPr lang="ru-RU" sz="2000" dirty="0">
                <a:solidFill>
                  <a:srgbClr val="FF0000"/>
                </a:solidFill>
              </a:rPr>
              <a:t>о</a:t>
            </a:r>
            <a:r>
              <a:rPr lang="ru-KG" sz="2000" dirty="0">
                <a:solidFill>
                  <a:srgbClr val="FF0000"/>
                </a:solidFill>
              </a:rPr>
              <a:t>д</a:t>
            </a:r>
            <a:r>
              <a:rPr lang="ru-RU" sz="2000" dirty="0">
                <a:solidFill>
                  <a:srgbClr val="FF0000"/>
                </a:solidFill>
              </a:rPr>
              <a:t>о</a:t>
            </a:r>
            <a:r>
              <a:rPr lang="ru-KG" sz="2000" dirty="0">
                <a:solidFill>
                  <a:srgbClr val="FF0000"/>
                </a:solidFill>
              </a:rPr>
              <a:t>л</a:t>
            </a:r>
            <a:r>
              <a:rPr lang="ru-RU" sz="2000" dirty="0">
                <a:solidFill>
                  <a:srgbClr val="FF0000"/>
                </a:solidFill>
              </a:rPr>
              <a:t>ж</a:t>
            </a:r>
            <a:r>
              <a:rPr lang="ru-KG" sz="2000" dirty="0">
                <a:solidFill>
                  <a:srgbClr val="FF0000"/>
                </a:solidFill>
              </a:rPr>
              <a:t>е</a:t>
            </a:r>
            <a:r>
              <a:rPr lang="ru-RU" sz="2000" dirty="0">
                <a:solidFill>
                  <a:srgbClr val="FF0000"/>
                </a:solidFill>
              </a:rPr>
              <a:t>н</a:t>
            </a:r>
            <a:r>
              <a:rPr lang="ru-KG" sz="2000" dirty="0">
                <a:solidFill>
                  <a:srgbClr val="FF0000"/>
                </a:solidFill>
              </a:rPr>
              <a:t>и</a:t>
            </a:r>
            <a:r>
              <a:rPr lang="ru-RU" sz="2000" dirty="0">
                <a:solidFill>
                  <a:srgbClr val="FF0000"/>
                </a:solidFill>
              </a:rPr>
              <a:t>е</a:t>
            </a:r>
            <a:r>
              <a:rPr lang="ru-KG" sz="2000" dirty="0">
                <a:solidFill>
                  <a:srgbClr val="FF0000"/>
                </a:solidFill>
              </a:rPr>
              <a:t>-2)</a:t>
            </a:r>
            <a:br>
              <a:rPr lang="ru-RU" dirty="0">
                <a:solidFill>
                  <a:srgbClr val="FF0000"/>
                </a:solidFill>
              </a:rPr>
            </a:br>
            <a:endParaRPr lang="ru-RU" b="1" dirty="0">
              <a:solidFill>
                <a:srgbClr val="FF0000"/>
              </a:solidFill>
            </a:endParaRPr>
          </a:p>
        </p:txBody>
      </p:sp>
    </p:spTree>
    <p:extLst>
      <p:ext uri="{BB962C8B-B14F-4D97-AF65-F5344CB8AC3E}">
        <p14:creationId xmlns:p14="http://schemas.microsoft.com/office/powerpoint/2010/main" val="2069289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6705" y="585473"/>
            <a:ext cx="8911687" cy="856960"/>
          </a:xfrm>
        </p:spPr>
        <p:txBody>
          <a:bodyPr/>
          <a:lstStyle/>
          <a:p>
            <a:pPr algn="ctr"/>
            <a:r>
              <a:rPr lang="ru-RU" b="1" dirty="0">
                <a:solidFill>
                  <a:srgbClr val="C00000"/>
                </a:solidFill>
              </a:rPr>
              <a:t>Разберем на примерах:</a:t>
            </a:r>
          </a:p>
        </p:txBody>
      </p:sp>
      <p:sp>
        <p:nvSpPr>
          <p:cNvPr id="3" name="Объект 2"/>
          <p:cNvSpPr>
            <a:spLocks noGrp="1"/>
          </p:cNvSpPr>
          <p:nvPr>
            <p:ph idx="1"/>
          </p:nvPr>
        </p:nvSpPr>
        <p:spPr>
          <a:xfrm>
            <a:off x="1068946" y="1725769"/>
            <a:ext cx="10439379" cy="4185453"/>
          </a:xfrm>
        </p:spPr>
        <p:txBody>
          <a:bodyPr>
            <a:normAutofit/>
          </a:bodyPr>
          <a:lstStyle/>
          <a:p>
            <a:pPr algn="just"/>
            <a:r>
              <a:rPr lang="ru-RU" sz="3200" b="1" dirty="0">
                <a:solidFill>
                  <a:srgbClr val="00B0F0"/>
                </a:solidFill>
              </a:rPr>
              <a:t>Ситуация первая</a:t>
            </a:r>
            <a:r>
              <a:rPr lang="ru-RU" sz="3200" dirty="0">
                <a:solidFill>
                  <a:srgbClr val="00B0F0"/>
                </a:solidFill>
              </a:rPr>
              <a:t>. </a:t>
            </a:r>
            <a:r>
              <a:rPr lang="ru-RU" sz="3200" dirty="0"/>
              <a:t>Предположим, человек вышел на улицу. На него там напал хулиган, сильно избил. Право человека нарушено?</a:t>
            </a:r>
          </a:p>
          <a:p>
            <a:pPr algn="just"/>
            <a:r>
              <a:rPr lang="ru-RU" sz="3200" b="1" dirty="0">
                <a:solidFill>
                  <a:srgbClr val="00B050"/>
                </a:solidFill>
              </a:rPr>
              <a:t>Ситуация вторая</a:t>
            </a:r>
            <a:r>
              <a:rPr lang="ru-RU" sz="3200" dirty="0">
                <a:solidFill>
                  <a:srgbClr val="00B050"/>
                </a:solidFill>
              </a:rPr>
              <a:t>. </a:t>
            </a:r>
            <a:r>
              <a:rPr lang="ru-RU" sz="3200" dirty="0"/>
              <a:t>К человеку подбегает милиционер и тоже избивает его. Это нарушение Прав Человека или нет? </a:t>
            </a:r>
          </a:p>
          <a:p>
            <a:pPr algn="just"/>
            <a:r>
              <a:rPr lang="ru-RU" sz="3200" b="1" dirty="0">
                <a:solidFill>
                  <a:srgbClr val="7030A0"/>
                </a:solidFill>
              </a:rPr>
              <a:t>Ситуация третья. </a:t>
            </a:r>
            <a:r>
              <a:rPr lang="ru-RU" sz="3200" dirty="0"/>
              <a:t>Проблема домашнего насилия – это «проблема нарушения Прав Человека»?</a:t>
            </a:r>
          </a:p>
          <a:p>
            <a:endParaRPr lang="ru-RU" sz="2800" dirty="0"/>
          </a:p>
        </p:txBody>
      </p:sp>
    </p:spTree>
    <p:extLst>
      <p:ext uri="{BB962C8B-B14F-4D97-AF65-F5344CB8AC3E}">
        <p14:creationId xmlns:p14="http://schemas.microsoft.com/office/powerpoint/2010/main" val="3335604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CA1409-15C9-4935-8FB3-F1AD219D82A4}"/>
              </a:ext>
            </a:extLst>
          </p:cNvPr>
          <p:cNvSpPr txBox="1">
            <a:spLocks/>
          </p:cNvSpPr>
          <p:nvPr/>
        </p:nvSpPr>
        <p:spPr>
          <a:xfrm>
            <a:off x="258417" y="441647"/>
            <a:ext cx="3566425" cy="59747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4800" b="1" dirty="0">
                <a:solidFill>
                  <a:srgbClr val="C00000"/>
                </a:solidFill>
              </a:rPr>
              <a:t>Что такое «права человека»?</a:t>
            </a:r>
            <a:endParaRPr lang="en-GB" sz="4800" dirty="0">
              <a:solidFill>
                <a:srgbClr val="C00000"/>
              </a:solidFill>
            </a:endParaRPr>
          </a:p>
        </p:txBody>
      </p:sp>
      <p:graphicFrame>
        <p:nvGraphicFramePr>
          <p:cNvPr id="5" name="Content Placeholder 2">
            <a:extLst>
              <a:ext uri="{FF2B5EF4-FFF2-40B4-BE49-F238E27FC236}">
                <a16:creationId xmlns:a16="http://schemas.microsoft.com/office/drawing/2014/main" id="{439D4925-8283-4209-94F0-07893CF514C9}"/>
              </a:ext>
            </a:extLst>
          </p:cNvPr>
          <p:cNvGraphicFramePr>
            <a:graphicFrameLocks/>
          </p:cNvGraphicFramePr>
          <p:nvPr>
            <p:extLst>
              <p:ext uri="{D42A27DB-BD31-4B8C-83A1-F6EECF244321}">
                <p14:modId xmlns:p14="http://schemas.microsoft.com/office/powerpoint/2010/main" val="3857893905"/>
              </p:ext>
            </p:extLst>
          </p:nvPr>
        </p:nvGraphicFramePr>
        <p:xfrm>
          <a:off x="4603684" y="521000"/>
          <a:ext cx="6826316"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7610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2524" y="624110"/>
            <a:ext cx="8911687" cy="496352"/>
          </a:xfrm>
        </p:spPr>
        <p:txBody>
          <a:bodyPr>
            <a:normAutofit fontScale="90000"/>
          </a:bodyPr>
          <a:lstStyle/>
          <a:p>
            <a:pPr algn="ctr"/>
            <a:r>
              <a:rPr lang="ru-RU" b="1" dirty="0">
                <a:solidFill>
                  <a:srgbClr val="C00000"/>
                </a:solidFill>
              </a:rPr>
              <a:t>Комментарии для 3-й ситуации:</a:t>
            </a:r>
          </a:p>
        </p:txBody>
      </p:sp>
      <p:sp>
        <p:nvSpPr>
          <p:cNvPr id="3" name="Объект 2"/>
          <p:cNvSpPr>
            <a:spLocks noGrp="1"/>
          </p:cNvSpPr>
          <p:nvPr>
            <p:ph idx="1"/>
          </p:nvPr>
        </p:nvSpPr>
        <p:spPr>
          <a:xfrm>
            <a:off x="1004552" y="1339403"/>
            <a:ext cx="10500060" cy="5151549"/>
          </a:xfrm>
        </p:spPr>
        <p:txBody>
          <a:bodyPr>
            <a:normAutofit/>
          </a:bodyPr>
          <a:lstStyle/>
          <a:p>
            <a:pPr algn="just"/>
            <a:r>
              <a:rPr lang="ru-RU" dirty="0"/>
              <a:t>Если женщина обратилась милиции и они отказали ей в защите, то здесь имеет место нарушение ПЧ.  </a:t>
            </a:r>
          </a:p>
          <a:p>
            <a:pPr algn="just"/>
            <a:r>
              <a:rPr lang="ru-RU" dirty="0"/>
              <a:t>Здесь нарушение не со стороны мужа-негодяя, а со стороны власти, потому что власть (в лице милиции) отказалась эффективно защищать права женщины от мужа-насильника и, тем самым, нарушила ПЧ, а именно ст.2(3) МПГПП, ст.61 Конституции КР - «право на эффективную защиту». </a:t>
            </a:r>
          </a:p>
          <a:p>
            <a:pPr algn="just"/>
            <a:r>
              <a:rPr lang="ru-RU" dirty="0"/>
              <a:t>Когда человека лишают права на эффективную защиту – это нарушение ПЧ, но не со стороны «равного» (мужа, жены, тещи, соседа-алкоголика), а со стороны власти, которая отказывается предоставить защиту своим гражданам от них.</a:t>
            </a:r>
          </a:p>
          <a:p>
            <a:endParaRPr lang="ru-RU" dirty="0"/>
          </a:p>
          <a:p>
            <a:endParaRPr lang="ru-RU" dirty="0"/>
          </a:p>
        </p:txBody>
      </p:sp>
    </p:spTree>
    <p:extLst>
      <p:ext uri="{BB962C8B-B14F-4D97-AF65-F5344CB8AC3E}">
        <p14:creationId xmlns:p14="http://schemas.microsoft.com/office/powerpoint/2010/main" val="433075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7627" y="606286"/>
            <a:ext cx="3011556" cy="5820271"/>
          </a:xfrm>
        </p:spPr>
        <p:txBody>
          <a:bodyPr>
            <a:normAutofit/>
          </a:bodyPr>
          <a:lstStyle/>
          <a:p>
            <a:pPr algn="ctr"/>
            <a:r>
              <a:rPr lang="ru-RU" b="1" dirty="0">
                <a:solidFill>
                  <a:srgbClr val="C00000"/>
                </a:solidFill>
              </a:rPr>
              <a:t>Кто субъект нарушения ПЧ?</a:t>
            </a:r>
          </a:p>
        </p:txBody>
      </p:sp>
      <p:sp>
        <p:nvSpPr>
          <p:cNvPr id="3" name="Объект 2"/>
          <p:cNvSpPr>
            <a:spLocks noGrp="1"/>
          </p:cNvSpPr>
          <p:nvPr>
            <p:ph idx="1"/>
          </p:nvPr>
        </p:nvSpPr>
        <p:spPr>
          <a:xfrm>
            <a:off x="3816626" y="367468"/>
            <a:ext cx="8090452" cy="6059089"/>
          </a:xfrm>
          <a:solidFill>
            <a:schemeClr val="accent2">
              <a:lumMod val="20000"/>
              <a:lumOff val="80000"/>
            </a:schemeClr>
          </a:solidFill>
        </p:spPr>
        <p:txBody>
          <a:bodyPr>
            <a:noAutofit/>
          </a:bodyPr>
          <a:lstStyle/>
          <a:p>
            <a:pPr algn="just"/>
            <a:r>
              <a:rPr lang="ru-RU" sz="2700" dirty="0"/>
              <a:t>Нарушителем ПЧ выступает </a:t>
            </a:r>
            <a:r>
              <a:rPr lang="ru-RU" sz="2700" b="1" dirty="0"/>
              <a:t>государство</a:t>
            </a:r>
            <a:r>
              <a:rPr lang="ru-RU" sz="2700" dirty="0"/>
              <a:t>.</a:t>
            </a:r>
          </a:p>
          <a:p>
            <a:pPr algn="just"/>
            <a:r>
              <a:rPr lang="ru-RU" sz="2700" dirty="0"/>
              <a:t>Международная система защиты прав человека была придумана и построена для того, чтобы ни один человек не чувствовал себя маленьким и беззащитным по отношению к власти.</a:t>
            </a:r>
          </a:p>
          <a:p>
            <a:pPr algn="just"/>
            <a:r>
              <a:rPr lang="ru-RU" sz="2700" b="1" dirty="0"/>
              <a:t>ПЧ </a:t>
            </a:r>
            <a:r>
              <a:rPr lang="ru-RU" sz="2700" dirty="0"/>
              <a:t>– это </a:t>
            </a:r>
            <a:r>
              <a:rPr lang="ru-RU" sz="2700" b="1" dirty="0"/>
              <a:t>НЕ все права</a:t>
            </a:r>
            <a:r>
              <a:rPr lang="ru-RU" sz="2700" dirty="0"/>
              <a:t>, какие есть на всем белом свете, а набор небольшого количества общепризнанных норм.</a:t>
            </a:r>
          </a:p>
          <a:p>
            <a:pPr algn="just"/>
            <a:r>
              <a:rPr lang="ru-RU" sz="2700" dirty="0"/>
              <a:t>Это всего </a:t>
            </a:r>
            <a:r>
              <a:rPr lang="ru-RU" sz="2700" b="1" dirty="0"/>
              <a:t>20-30 самых важных</a:t>
            </a:r>
            <a:r>
              <a:rPr lang="ru-RU" sz="2700" dirty="0"/>
              <a:t>, самых фундаментальных стандартов, без которых невозможно ни принять, ни защитить никакие другие права, в том числе, и вовсе не относящиеся к сфере ПЧ, но тоже достаточно важные для жизни и нормального существования людей.</a:t>
            </a:r>
          </a:p>
          <a:p>
            <a:endParaRPr lang="ru-RU" sz="2000" dirty="0"/>
          </a:p>
        </p:txBody>
      </p:sp>
    </p:spTree>
    <p:extLst>
      <p:ext uri="{BB962C8B-B14F-4D97-AF65-F5344CB8AC3E}">
        <p14:creationId xmlns:p14="http://schemas.microsoft.com/office/powerpoint/2010/main" val="1591661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929" y="1596980"/>
            <a:ext cx="3095409" cy="3639777"/>
          </a:xfrm>
        </p:spPr>
        <p:txBody>
          <a:bodyPr>
            <a:normAutofit/>
          </a:bodyPr>
          <a:lstStyle/>
          <a:p>
            <a:pPr algn="ctr"/>
            <a:r>
              <a:rPr lang="ru-RU" b="1" dirty="0">
                <a:solidFill>
                  <a:srgbClr val="C00000"/>
                </a:solidFill>
              </a:rPr>
              <a:t>Задачи государства</a:t>
            </a:r>
          </a:p>
        </p:txBody>
      </p:sp>
      <p:sp>
        <p:nvSpPr>
          <p:cNvPr id="3" name="Объект 2"/>
          <p:cNvSpPr>
            <a:spLocks noGrp="1"/>
          </p:cNvSpPr>
          <p:nvPr>
            <p:ph idx="1"/>
          </p:nvPr>
        </p:nvSpPr>
        <p:spPr>
          <a:xfrm>
            <a:off x="3806687" y="139147"/>
            <a:ext cx="8040756" cy="6480313"/>
          </a:xfrm>
          <a:solidFill>
            <a:schemeClr val="accent2">
              <a:lumMod val="20000"/>
              <a:lumOff val="80000"/>
            </a:schemeClr>
          </a:solidFill>
        </p:spPr>
        <p:txBody>
          <a:bodyPr>
            <a:noAutofit/>
          </a:bodyPr>
          <a:lstStyle/>
          <a:p>
            <a:pPr algn="just"/>
            <a:r>
              <a:rPr lang="ru-RU" dirty="0"/>
              <a:t>Все, что не входит в эти стандарты – это задачи государства, внутреннее дело этого государства. </a:t>
            </a:r>
            <a:r>
              <a:rPr lang="ru-RU" b="1" dirty="0"/>
              <a:t>Например,</a:t>
            </a:r>
            <a:r>
              <a:rPr lang="ru-RU" dirty="0"/>
              <a:t> если разные государства берут на себя обязательство выплачивать пособие по безработице, то в одном государстве это может быть 1000</a:t>
            </a:r>
            <a:r>
              <a:rPr lang="en-US" dirty="0"/>
              <a:t>$</a:t>
            </a:r>
            <a:r>
              <a:rPr lang="ru-RU" dirty="0"/>
              <a:t>, а в другом 50</a:t>
            </a:r>
            <a:r>
              <a:rPr lang="en-US" dirty="0"/>
              <a:t>$</a:t>
            </a:r>
            <a:r>
              <a:rPr lang="ru-RU" dirty="0"/>
              <a:t>, т.е. единого социального стандарта нет. </a:t>
            </a:r>
          </a:p>
          <a:p>
            <a:pPr algn="just"/>
            <a:r>
              <a:rPr lang="ru-RU" dirty="0"/>
              <a:t>В случае со стандартом </a:t>
            </a:r>
            <a:r>
              <a:rPr lang="ru-RU" b="1" dirty="0"/>
              <a:t>свободы от пыток </a:t>
            </a:r>
            <a:r>
              <a:rPr lang="ru-RU" dirty="0"/>
              <a:t>нельзя сказать, что в Англии пытать нельзя вообще, а в Кыргызстане можно пытать чуть-чуть.  Здесь </a:t>
            </a:r>
            <a:r>
              <a:rPr lang="ru-RU" b="1" dirty="0"/>
              <a:t>стандарт единый</a:t>
            </a:r>
            <a:r>
              <a:rPr lang="ru-RU" dirty="0"/>
              <a:t>: пытать нельзя нигде, никак и никого. Пыткой и в Европе, и в Азии является один и тот же факт. </a:t>
            </a:r>
          </a:p>
          <a:p>
            <a:endParaRPr lang="ru-RU" sz="2400" dirty="0"/>
          </a:p>
        </p:txBody>
      </p:sp>
    </p:spTree>
    <p:extLst>
      <p:ext uri="{BB962C8B-B14F-4D97-AF65-F5344CB8AC3E}">
        <p14:creationId xmlns:p14="http://schemas.microsoft.com/office/powerpoint/2010/main" val="635999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711" y="576468"/>
            <a:ext cx="2679786" cy="5864087"/>
          </a:xfrm>
        </p:spPr>
        <p:txBody>
          <a:bodyPr>
            <a:normAutofit/>
          </a:bodyPr>
          <a:lstStyle/>
          <a:p>
            <a:pPr algn="ctr"/>
            <a:r>
              <a:rPr lang="ru-RU" b="1" dirty="0">
                <a:solidFill>
                  <a:srgbClr val="C00000"/>
                </a:solidFill>
              </a:rPr>
              <a:t>В защите </a:t>
            </a:r>
            <a:br>
              <a:rPr lang="ru-KG" b="1" dirty="0">
                <a:solidFill>
                  <a:srgbClr val="C00000"/>
                </a:solidFill>
              </a:rPr>
            </a:br>
            <a:r>
              <a:rPr lang="ru-RU" b="1" dirty="0">
                <a:solidFill>
                  <a:srgbClr val="C00000"/>
                </a:solidFill>
              </a:rPr>
              <a:t>Прав Человека важно</a:t>
            </a:r>
            <a:r>
              <a:rPr lang="ru-KG" b="1" dirty="0">
                <a:solidFill>
                  <a:srgbClr val="C00000"/>
                </a:solidFill>
              </a:rPr>
              <a:t>!</a:t>
            </a:r>
            <a:endParaRPr lang="ru-RU" b="1" dirty="0">
              <a:solidFill>
                <a:srgbClr val="C00000"/>
              </a:solidFill>
            </a:endParaRPr>
          </a:p>
        </p:txBody>
      </p:sp>
      <p:sp>
        <p:nvSpPr>
          <p:cNvPr id="3" name="Объект 2"/>
          <p:cNvSpPr>
            <a:spLocks noGrp="1"/>
          </p:cNvSpPr>
          <p:nvPr>
            <p:ph idx="1"/>
          </p:nvPr>
        </p:nvSpPr>
        <p:spPr>
          <a:xfrm>
            <a:off x="3419061" y="258418"/>
            <a:ext cx="8319051" cy="6273270"/>
          </a:xfrm>
          <a:solidFill>
            <a:schemeClr val="accent2">
              <a:lumMod val="20000"/>
              <a:lumOff val="80000"/>
            </a:schemeClr>
          </a:solidFill>
        </p:spPr>
        <p:txBody>
          <a:bodyPr>
            <a:noAutofit/>
          </a:bodyPr>
          <a:lstStyle/>
          <a:p>
            <a:pPr algn="just"/>
            <a:r>
              <a:rPr lang="ru-RU" sz="2600" dirty="0"/>
              <a:t>Не только </a:t>
            </a:r>
            <a:r>
              <a:rPr lang="ru-RU" sz="2600" b="1" dirty="0"/>
              <a:t>КАКОЕ </a:t>
            </a:r>
            <a:r>
              <a:rPr lang="ru-RU" sz="2600" dirty="0"/>
              <a:t>именно право нарушено (то есть оно обязательно должно относиться именно к общепринятому перечню Прав Человека, иначе речь снова пойдет о каком-то другом нарушении прав).</a:t>
            </a:r>
          </a:p>
          <a:p>
            <a:pPr algn="just"/>
            <a:r>
              <a:rPr lang="ru-RU" sz="2600" dirty="0"/>
              <a:t>Но и, </a:t>
            </a:r>
            <a:r>
              <a:rPr lang="ru-RU" sz="2600" b="1" dirty="0"/>
              <a:t>КТО</a:t>
            </a:r>
            <a:r>
              <a:rPr lang="ru-RU" sz="2600" dirty="0"/>
              <a:t> является субъектом нарушения Права Человека.</a:t>
            </a:r>
          </a:p>
          <a:p>
            <a:pPr algn="just"/>
            <a:r>
              <a:rPr lang="ru-RU" sz="2600" dirty="0"/>
              <a:t>ПЧ - это всегда именно вертикальные отношения – между властью и человеком. </a:t>
            </a:r>
          </a:p>
          <a:p>
            <a:pPr algn="just"/>
            <a:r>
              <a:rPr lang="ru-RU" sz="2600" dirty="0"/>
              <a:t>ПЧ защищает человека от власти (в том числе – власти большинства), от того, что значительно сильнее и больше человека.</a:t>
            </a:r>
          </a:p>
          <a:p>
            <a:pPr algn="just"/>
            <a:r>
              <a:rPr lang="ru-RU" sz="2600" dirty="0"/>
              <a:t>От других людей человека защищает другая система – система права (национальное уголовное и гражданское законодательство и т.п.).</a:t>
            </a:r>
          </a:p>
          <a:p>
            <a:endParaRPr lang="ru-RU" sz="2000" dirty="0"/>
          </a:p>
        </p:txBody>
      </p:sp>
    </p:spTree>
    <p:extLst>
      <p:ext uri="{BB962C8B-B14F-4D97-AF65-F5344CB8AC3E}">
        <p14:creationId xmlns:p14="http://schemas.microsoft.com/office/powerpoint/2010/main" val="567537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4846" y="805071"/>
            <a:ext cx="2814031" cy="4701208"/>
          </a:xfrm>
        </p:spPr>
        <p:txBody>
          <a:bodyPr>
            <a:normAutofit/>
          </a:bodyPr>
          <a:lstStyle/>
          <a:p>
            <a:pPr algn="ctr"/>
            <a:r>
              <a:rPr lang="ru-RU" b="1" dirty="0">
                <a:solidFill>
                  <a:srgbClr val="C00000"/>
                </a:solidFill>
              </a:rPr>
              <a:t>Виды власти</a:t>
            </a:r>
          </a:p>
        </p:txBody>
      </p:sp>
      <p:graphicFrame>
        <p:nvGraphicFramePr>
          <p:cNvPr id="4" name="Content Placeholder 2">
            <a:extLst>
              <a:ext uri="{FF2B5EF4-FFF2-40B4-BE49-F238E27FC236}">
                <a16:creationId xmlns:a16="http://schemas.microsoft.com/office/drawing/2014/main" id="{79EC1171-8FBF-4153-A501-993D19AD05B4}"/>
              </a:ext>
            </a:extLst>
          </p:cNvPr>
          <p:cNvGraphicFramePr>
            <a:graphicFrameLocks/>
          </p:cNvGraphicFramePr>
          <p:nvPr>
            <p:extLst>
              <p:ext uri="{D42A27DB-BD31-4B8C-83A1-F6EECF244321}">
                <p14:modId xmlns:p14="http://schemas.microsoft.com/office/powerpoint/2010/main" val="2066367764"/>
              </p:ext>
            </p:extLst>
          </p:nvPr>
        </p:nvGraphicFramePr>
        <p:xfrm>
          <a:off x="4765218" y="228600"/>
          <a:ext cx="7052408" cy="6420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6141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C00000"/>
                </a:solidFill>
              </a:rPr>
              <a:t>Разберем на примерах:</a:t>
            </a:r>
          </a:p>
        </p:txBody>
      </p:sp>
      <p:sp>
        <p:nvSpPr>
          <p:cNvPr id="3" name="Объект 2"/>
          <p:cNvSpPr>
            <a:spLocks noGrp="1"/>
          </p:cNvSpPr>
          <p:nvPr>
            <p:ph idx="1"/>
          </p:nvPr>
        </p:nvSpPr>
        <p:spPr>
          <a:xfrm>
            <a:off x="838200" y="1790163"/>
            <a:ext cx="10666412" cy="4121059"/>
          </a:xfrm>
        </p:spPr>
        <p:txBody>
          <a:bodyPr/>
          <a:lstStyle/>
          <a:p>
            <a:pPr algn="just"/>
            <a:r>
              <a:rPr lang="ru-RU" sz="3600" b="1" dirty="0">
                <a:solidFill>
                  <a:srgbClr val="0070C0"/>
                </a:solidFill>
              </a:rPr>
              <a:t>Ситуация 1-я</a:t>
            </a:r>
            <a:r>
              <a:rPr lang="ru-RU" sz="3600" dirty="0">
                <a:solidFill>
                  <a:srgbClr val="0070C0"/>
                </a:solidFill>
              </a:rPr>
              <a:t>: </a:t>
            </a:r>
            <a:r>
              <a:rPr lang="ru-RU" sz="3600" dirty="0"/>
              <a:t>драка двух детей - это нарушение прав человека или просто конфликт между детьми?</a:t>
            </a:r>
          </a:p>
          <a:p>
            <a:pPr algn="just"/>
            <a:r>
              <a:rPr lang="ru-RU" sz="3600" b="1" dirty="0">
                <a:solidFill>
                  <a:srgbClr val="0070C0"/>
                </a:solidFill>
              </a:rPr>
              <a:t>Ситуация 2-я</a:t>
            </a:r>
            <a:r>
              <a:rPr lang="ru-RU" sz="3600" dirty="0">
                <a:solidFill>
                  <a:srgbClr val="0070C0"/>
                </a:solidFill>
              </a:rPr>
              <a:t>: </a:t>
            </a:r>
            <a:r>
              <a:rPr lang="ru-RU" sz="3600" dirty="0"/>
              <a:t>избиение ребенка директором школы (или </a:t>
            </a:r>
            <a:r>
              <a:rPr lang="ru-KG" sz="3600" dirty="0"/>
              <a:t>о</a:t>
            </a:r>
            <a:r>
              <a:rPr lang="ru-RU" sz="3600" dirty="0"/>
              <a:t>т</a:t>
            </a:r>
            <a:r>
              <a:rPr lang="ru-KG" sz="3600" dirty="0"/>
              <a:t>ц</a:t>
            </a:r>
            <a:r>
              <a:rPr lang="ru-RU" sz="3600" dirty="0"/>
              <a:t>о</a:t>
            </a:r>
            <a:r>
              <a:rPr lang="ru-KG" sz="3600" dirty="0"/>
              <a:t>м, </a:t>
            </a:r>
            <a:r>
              <a:rPr lang="ru-RU" sz="3600" dirty="0"/>
              <a:t>отчимом несовершеннолетних дочери или сына) можно ли отнести к нарушениям Прав Человека?</a:t>
            </a:r>
          </a:p>
          <a:p>
            <a:endParaRPr lang="ru-RU" dirty="0"/>
          </a:p>
        </p:txBody>
      </p:sp>
    </p:spTree>
    <p:extLst>
      <p:ext uri="{BB962C8B-B14F-4D97-AF65-F5344CB8AC3E}">
        <p14:creationId xmlns:p14="http://schemas.microsoft.com/office/powerpoint/2010/main" val="256719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948520"/>
          </a:xfrm>
        </p:spPr>
        <p:txBody>
          <a:bodyPr/>
          <a:lstStyle/>
          <a:p>
            <a:pPr algn="ctr"/>
            <a:r>
              <a:rPr lang="ru-RU" b="1" dirty="0">
                <a:solidFill>
                  <a:srgbClr val="C00000"/>
                </a:solidFill>
              </a:rPr>
              <a:t>Комментарий:</a:t>
            </a:r>
          </a:p>
        </p:txBody>
      </p:sp>
      <p:sp>
        <p:nvSpPr>
          <p:cNvPr id="3" name="Объект 2"/>
          <p:cNvSpPr>
            <a:spLocks noGrp="1"/>
          </p:cNvSpPr>
          <p:nvPr>
            <p:ph idx="1"/>
          </p:nvPr>
        </p:nvSpPr>
        <p:spPr>
          <a:xfrm>
            <a:off x="838199" y="1313646"/>
            <a:ext cx="10880035" cy="5179228"/>
          </a:xfrm>
          <a:solidFill>
            <a:schemeClr val="accent2">
              <a:lumMod val="20000"/>
              <a:lumOff val="80000"/>
            </a:schemeClr>
          </a:solidFill>
        </p:spPr>
        <p:txBody>
          <a:bodyPr>
            <a:normAutofit/>
          </a:bodyPr>
          <a:lstStyle/>
          <a:p>
            <a:pPr algn="just"/>
            <a:r>
              <a:rPr lang="ru-RU" dirty="0"/>
              <a:t>Такое расширенное понимание власти связано с тем, что нередко почти неограниченную власть работодатель имеет над наемным работником, а родитель — над ребенком, то есть здесь налицо отношения скорее вертикальные, чем горизонтальные. </a:t>
            </a:r>
          </a:p>
          <a:p>
            <a:pPr algn="just"/>
            <a:r>
              <a:rPr lang="ru-RU" dirty="0"/>
              <a:t>Так, детская драка — это просто конфликт между детьми, а вот избиение ребенка, к примеру, директором школы можно отнести к нарушениям прав человека. </a:t>
            </a:r>
          </a:p>
          <a:p>
            <a:pPr algn="just"/>
            <a:r>
              <a:rPr lang="ru-RU" dirty="0"/>
              <a:t>Но это действительно непростой вопрос, потому что КПЧ, ЕСПЧ и др. пока такие дела не рассматривают (т.к. не считают родителя или директора предприятия надлежащей стороной для подачи на него жалобы с точки зрения ЕКПЧ, МПГПП).</a:t>
            </a:r>
          </a:p>
        </p:txBody>
      </p:sp>
    </p:spTree>
    <p:extLst>
      <p:ext uri="{BB962C8B-B14F-4D97-AF65-F5344CB8AC3E}">
        <p14:creationId xmlns:p14="http://schemas.microsoft.com/office/powerpoint/2010/main" val="1585257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1" y="270457"/>
            <a:ext cx="9997784" cy="721216"/>
          </a:xfrm>
        </p:spPr>
        <p:txBody>
          <a:bodyPr>
            <a:normAutofit fontScale="90000"/>
          </a:bodyPr>
          <a:lstStyle/>
          <a:p>
            <a:pPr algn="ctr"/>
            <a:br>
              <a:rPr lang="ru-RU" b="1" dirty="0">
                <a:solidFill>
                  <a:srgbClr val="FF0000"/>
                </a:solidFill>
              </a:rPr>
            </a:br>
            <a:r>
              <a:rPr lang="ru-RU" b="1" dirty="0">
                <a:solidFill>
                  <a:srgbClr val="C00000"/>
                </a:solidFill>
              </a:rPr>
              <a:t>Классификация прав человека </a:t>
            </a:r>
            <a:br>
              <a:rPr lang="ru-RU" dirty="0"/>
            </a:br>
            <a:endParaRPr lang="ru-RU" dirty="0"/>
          </a:p>
        </p:txBody>
      </p:sp>
      <p:sp>
        <p:nvSpPr>
          <p:cNvPr id="3" name="Объект 2"/>
          <p:cNvSpPr>
            <a:spLocks noGrp="1"/>
          </p:cNvSpPr>
          <p:nvPr>
            <p:ph idx="1"/>
          </p:nvPr>
        </p:nvSpPr>
        <p:spPr>
          <a:xfrm>
            <a:off x="695460" y="1219199"/>
            <a:ext cx="10809154" cy="4872508"/>
          </a:xfrm>
          <a:solidFill>
            <a:schemeClr val="accent2">
              <a:lumMod val="20000"/>
              <a:lumOff val="80000"/>
            </a:schemeClr>
          </a:solidFill>
        </p:spPr>
        <p:txBody>
          <a:bodyPr>
            <a:noAutofit/>
          </a:bodyPr>
          <a:lstStyle/>
          <a:p>
            <a:pPr marL="0" indent="0" algn="just">
              <a:buNone/>
            </a:pPr>
            <a:r>
              <a:rPr lang="ru-RU" sz="2400" b="1" i="1" dirty="0">
                <a:solidFill>
                  <a:srgbClr val="0070C0"/>
                </a:solidFill>
              </a:rPr>
              <a:t>ПЧ делятся на негативные (свободы) и позитивные права.</a:t>
            </a:r>
          </a:p>
          <a:p>
            <a:pPr algn="just">
              <a:buFont typeface="+mj-lt"/>
              <a:buAutoNum type="arabicParenR"/>
            </a:pPr>
            <a:r>
              <a:rPr lang="ru-RU" sz="2400" b="1" i="1" dirty="0">
                <a:solidFill>
                  <a:srgbClr val="0070C0"/>
                </a:solidFill>
              </a:rPr>
              <a:t>НЕГАТИВНЫЕ ПРАВА, или СВОБОДЫ</a:t>
            </a:r>
            <a:r>
              <a:rPr lang="ru-RU" sz="2400" b="1" dirty="0">
                <a:solidFill>
                  <a:srgbClr val="0070C0"/>
                </a:solidFill>
              </a:rPr>
              <a:t> </a:t>
            </a:r>
            <a:r>
              <a:rPr lang="ru-RU" sz="2400" dirty="0"/>
              <a:t>– это такие права, для реализации которых государство ничего (или почти ничего) </a:t>
            </a:r>
            <a:r>
              <a:rPr lang="ru-RU" sz="2400" i="1" dirty="0"/>
              <a:t>НЕ</a:t>
            </a:r>
            <a:r>
              <a:rPr lang="ru-RU" sz="2400" dirty="0"/>
              <a:t> должно </a:t>
            </a:r>
            <a:r>
              <a:rPr lang="ru-RU" sz="2400" i="1" dirty="0"/>
              <a:t>делать</a:t>
            </a:r>
            <a:r>
              <a:rPr lang="ru-RU" sz="2400" dirty="0"/>
              <a:t>.</a:t>
            </a:r>
          </a:p>
          <a:p>
            <a:pPr algn="just"/>
            <a:r>
              <a:rPr lang="ru-RU" sz="2400" b="1" i="1" dirty="0"/>
              <a:t>Н-р: Право на жизнь </a:t>
            </a:r>
            <a:r>
              <a:rPr lang="ru-RU" sz="2400" dirty="0"/>
              <a:t>как </a:t>
            </a:r>
            <a:r>
              <a:rPr lang="ru-RU" sz="2400" b="1" dirty="0"/>
              <a:t>о свободе</a:t>
            </a:r>
            <a:r>
              <a:rPr lang="ru-RU" sz="2400" dirty="0"/>
              <a:t>, то оно не означает, что государство обязано поддерживать нашу жизнь «на достойном уровне» всеми средствами, оно означает, что государство просто не должно убивать нас, </a:t>
            </a:r>
            <a:r>
              <a:rPr lang="ru-RU" sz="2400" i="1" dirty="0"/>
              <a:t>лишать</a:t>
            </a:r>
            <a:r>
              <a:rPr lang="ru-RU" sz="2400" dirty="0"/>
              <a:t> нас жизни. Но содержит в себе </a:t>
            </a:r>
            <a:r>
              <a:rPr lang="ru-RU" sz="2400" b="1" i="1" dirty="0"/>
              <a:t>позитивные права</a:t>
            </a:r>
            <a:r>
              <a:rPr lang="ru-RU" sz="2400" b="1" dirty="0"/>
              <a:t>: </a:t>
            </a:r>
            <a:r>
              <a:rPr lang="ru-RU" sz="2400" dirty="0"/>
              <a:t>если человек лишен жизни все-таки, то государство должно сделать две вещи – выплатить компенсацию родственникам и провести эффективное расследование (наказать виновных). </a:t>
            </a:r>
          </a:p>
          <a:p>
            <a:pPr algn="just"/>
            <a:r>
              <a:rPr lang="ru-RU" sz="2400" b="1" dirty="0"/>
              <a:t>Свобода от пыток </a:t>
            </a:r>
            <a:r>
              <a:rPr lang="ru-RU" sz="2400" dirty="0"/>
              <a:t>означает, что, когда человек попадает в милицию, государство просто должно не пытать его, не бить, не издеваться над ним. Чтобы у него была свобода переписки, государство просто должно не читать его письма и не вскрывать конверты (если на то нет оснований, данных судом, например, когда человек находится под подозрением в совершении терактов). </a:t>
            </a:r>
          </a:p>
        </p:txBody>
      </p:sp>
    </p:spTree>
    <p:extLst>
      <p:ext uri="{BB962C8B-B14F-4D97-AF65-F5344CB8AC3E}">
        <p14:creationId xmlns:p14="http://schemas.microsoft.com/office/powerpoint/2010/main" val="803628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2283" y="624110"/>
            <a:ext cx="10152330" cy="586504"/>
          </a:xfrm>
        </p:spPr>
        <p:txBody>
          <a:bodyPr>
            <a:normAutofit fontScale="90000"/>
          </a:bodyPr>
          <a:lstStyle/>
          <a:p>
            <a:pPr algn="ctr"/>
            <a:r>
              <a:rPr lang="ru-RU" b="1" dirty="0">
                <a:solidFill>
                  <a:srgbClr val="C00000"/>
                </a:solidFill>
              </a:rPr>
              <a:t>Классификация прав человека</a:t>
            </a:r>
            <a:r>
              <a:rPr lang="ru-KG" b="1" dirty="0">
                <a:solidFill>
                  <a:srgbClr val="C00000"/>
                </a:solidFill>
              </a:rPr>
              <a:t> </a:t>
            </a:r>
            <a:r>
              <a:rPr lang="ru-RU" sz="2700" dirty="0">
                <a:solidFill>
                  <a:srgbClr val="FF0000"/>
                </a:solidFill>
              </a:rPr>
              <a:t>(продолжение</a:t>
            </a:r>
            <a:r>
              <a:rPr lang="ru-KG" sz="2700" dirty="0">
                <a:solidFill>
                  <a:srgbClr val="FF0000"/>
                </a:solidFill>
              </a:rPr>
              <a:t>-1</a:t>
            </a:r>
            <a:r>
              <a:rPr lang="ru-RU" sz="2700" dirty="0">
                <a:solidFill>
                  <a:srgbClr val="FF0000"/>
                </a:solidFill>
              </a:rPr>
              <a:t>)</a:t>
            </a:r>
          </a:p>
        </p:txBody>
      </p:sp>
      <p:sp>
        <p:nvSpPr>
          <p:cNvPr id="3" name="Объект 2"/>
          <p:cNvSpPr>
            <a:spLocks noGrp="1"/>
          </p:cNvSpPr>
          <p:nvPr>
            <p:ph idx="1"/>
          </p:nvPr>
        </p:nvSpPr>
        <p:spPr>
          <a:xfrm>
            <a:off x="1017432" y="1468192"/>
            <a:ext cx="10487181" cy="4430152"/>
          </a:xfrm>
          <a:solidFill>
            <a:schemeClr val="accent2">
              <a:lumMod val="20000"/>
              <a:lumOff val="80000"/>
            </a:schemeClr>
          </a:solidFill>
        </p:spPr>
        <p:txBody>
          <a:bodyPr>
            <a:normAutofit fontScale="92500"/>
          </a:bodyPr>
          <a:lstStyle/>
          <a:p>
            <a:pPr algn="just">
              <a:buFont typeface="+mj-lt"/>
              <a:buAutoNum type="arabicParenR" startAt="2"/>
            </a:pPr>
            <a:r>
              <a:rPr lang="ru-RU" i="1" dirty="0"/>
              <a:t> </a:t>
            </a:r>
            <a:r>
              <a:rPr lang="ru-RU" b="1" i="1" dirty="0">
                <a:solidFill>
                  <a:srgbClr val="0070C0"/>
                </a:solidFill>
              </a:rPr>
              <a:t>ПОЗИТИВНЫЕ ПРАВА, или просто ПРАВА</a:t>
            </a:r>
            <a:r>
              <a:rPr lang="ru-RU" b="1" dirty="0">
                <a:solidFill>
                  <a:srgbClr val="0070C0"/>
                </a:solidFill>
              </a:rPr>
              <a:t> </a:t>
            </a:r>
            <a:r>
              <a:rPr lang="ru-RU" dirty="0"/>
              <a:t>– те, для реализации которых государство должно много </a:t>
            </a:r>
            <a:r>
              <a:rPr lang="ru-RU" i="1" dirty="0"/>
              <a:t>сделать</a:t>
            </a:r>
            <a:r>
              <a:rPr lang="ru-RU" dirty="0"/>
              <a:t>, которые требуют серьезных материальных и административных ресурсов. </a:t>
            </a:r>
          </a:p>
          <a:p>
            <a:pPr algn="just"/>
            <a:r>
              <a:rPr lang="ru-RU" dirty="0"/>
              <a:t>Н-р: </a:t>
            </a:r>
            <a:r>
              <a:rPr lang="ru-RU" b="1" dirty="0"/>
              <a:t>право на справедливый суд </a:t>
            </a:r>
            <a:r>
              <a:rPr lang="ru-RU" dirty="0"/>
              <a:t>(ст.14 МПГПП). Государство должно сделать так, чтобы суды существовали в достаточном количестве и эффективно работали. </a:t>
            </a:r>
          </a:p>
          <a:p>
            <a:pPr algn="just"/>
            <a:r>
              <a:rPr lang="ru-RU" b="1" dirty="0"/>
              <a:t>Право на эффективные средства правовой защиты </a:t>
            </a:r>
            <a:r>
              <a:rPr lang="ru-RU" dirty="0"/>
              <a:t>(ст.2(3) МПГПП) предполагает эффективную работу иных правовых институтов: прокуратуры, Омбудсмена, которые должны защищать ПЧ; эффективных и компетентных правоохранительных органов, которые должны стоять на страже ПЧ, а не ведомственных интересов и т.д.</a:t>
            </a:r>
          </a:p>
          <a:p>
            <a:pPr algn="just"/>
            <a:endParaRPr lang="ru-RU" dirty="0"/>
          </a:p>
        </p:txBody>
      </p:sp>
    </p:spTree>
    <p:extLst>
      <p:ext uri="{BB962C8B-B14F-4D97-AF65-F5344CB8AC3E}">
        <p14:creationId xmlns:p14="http://schemas.microsoft.com/office/powerpoint/2010/main" val="2166351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4097" y="927279"/>
            <a:ext cx="10770516" cy="5164247"/>
          </a:xfrm>
          <a:solidFill>
            <a:schemeClr val="accent2">
              <a:lumMod val="20000"/>
              <a:lumOff val="80000"/>
            </a:schemeClr>
          </a:solidFill>
        </p:spPr>
        <p:txBody>
          <a:bodyPr>
            <a:noAutofit/>
          </a:bodyPr>
          <a:lstStyle/>
          <a:p>
            <a:pPr algn="just">
              <a:buFont typeface="+mj-lt"/>
              <a:buAutoNum type="arabicParenR" startAt="3"/>
            </a:pPr>
            <a:r>
              <a:rPr lang="ru-RU" sz="2600" b="1" dirty="0">
                <a:solidFill>
                  <a:srgbClr val="0070C0"/>
                </a:solidFill>
              </a:rPr>
              <a:t>ПОЗИТИВНЫЕ ПРАВА И СВОБОДЫ</a:t>
            </a:r>
            <a:r>
              <a:rPr lang="ru-RU" sz="2600" dirty="0"/>
              <a:t>, перечисленные в большинстве международных документов и Конституциях – это международные стандарты, а все остальное – это </a:t>
            </a:r>
            <a:r>
              <a:rPr lang="ru-RU" sz="2600" i="1" dirty="0"/>
              <a:t>внутреннее дело государств или задачи государства</a:t>
            </a:r>
            <a:r>
              <a:rPr lang="ru-RU" sz="2600" dirty="0"/>
              <a:t>. </a:t>
            </a:r>
          </a:p>
          <a:p>
            <a:pPr algn="just"/>
            <a:r>
              <a:rPr lang="ru-RU" sz="2600" dirty="0"/>
              <a:t>Задачи государства не относятся к «фундаментальным» ПЧ, и надо четко различать </a:t>
            </a:r>
            <a:r>
              <a:rPr lang="ru-RU" sz="2600" b="1" dirty="0"/>
              <a:t>Права Человека </a:t>
            </a:r>
            <a:r>
              <a:rPr lang="ru-RU" sz="2600" dirty="0"/>
              <a:t>(позитивные и негативные) и </a:t>
            </a:r>
            <a:r>
              <a:rPr lang="ru-RU" sz="2600" b="1" dirty="0"/>
              <a:t>задачи государства</a:t>
            </a:r>
            <a:r>
              <a:rPr lang="ru-RU" sz="2600" dirty="0"/>
              <a:t>. </a:t>
            </a:r>
          </a:p>
          <a:p>
            <a:pPr algn="just"/>
            <a:r>
              <a:rPr lang="ru-RU" sz="2600" dirty="0"/>
              <a:t>Н-р, «право на хорошее жилье» на самом деле тоже не «право» (в смысле ПЧ), а задача государства. А вот право на «неприкосновенность жилища» – это ПЧ, причем, негативное ПЧ – свобода. </a:t>
            </a:r>
          </a:p>
          <a:p>
            <a:pPr algn="just"/>
            <a:r>
              <a:rPr lang="ru-RU" sz="2600" dirty="0"/>
              <a:t>Негативные и позитивные права различны «по статусу» – юридически одинаковы, а в том, что отношение к ним и к нарушению этих прав различное.</a:t>
            </a:r>
          </a:p>
          <a:p>
            <a:pPr algn="just"/>
            <a:endParaRPr lang="ru-RU" dirty="0"/>
          </a:p>
          <a:p>
            <a:pPr algn="just"/>
            <a:endParaRPr lang="ru-RU" sz="2400" dirty="0"/>
          </a:p>
        </p:txBody>
      </p:sp>
      <p:sp>
        <p:nvSpPr>
          <p:cNvPr id="6" name="Заголовок 1">
            <a:extLst>
              <a:ext uri="{FF2B5EF4-FFF2-40B4-BE49-F238E27FC236}">
                <a16:creationId xmlns:a16="http://schemas.microsoft.com/office/drawing/2014/main" id="{F81A870B-14B6-43DF-8C80-094B41661688}"/>
              </a:ext>
            </a:extLst>
          </p:cNvPr>
          <p:cNvSpPr>
            <a:spLocks noGrp="1"/>
          </p:cNvSpPr>
          <p:nvPr>
            <p:ph type="title"/>
          </p:nvPr>
        </p:nvSpPr>
        <p:spPr>
          <a:xfrm>
            <a:off x="1123683" y="179970"/>
            <a:ext cx="10152330" cy="586504"/>
          </a:xfrm>
        </p:spPr>
        <p:txBody>
          <a:bodyPr>
            <a:normAutofit fontScale="90000"/>
          </a:bodyPr>
          <a:lstStyle/>
          <a:p>
            <a:pPr algn="ctr"/>
            <a:r>
              <a:rPr lang="ru-RU" b="1" dirty="0">
                <a:solidFill>
                  <a:srgbClr val="C00000"/>
                </a:solidFill>
              </a:rPr>
              <a:t>Классификация прав человека</a:t>
            </a:r>
            <a:r>
              <a:rPr lang="ru-KG" b="1" dirty="0">
                <a:solidFill>
                  <a:srgbClr val="C00000"/>
                </a:solidFill>
              </a:rPr>
              <a:t> </a:t>
            </a:r>
            <a:r>
              <a:rPr lang="ru-RU" sz="2700" dirty="0">
                <a:solidFill>
                  <a:srgbClr val="FF0000"/>
                </a:solidFill>
              </a:rPr>
              <a:t>(продолжение</a:t>
            </a:r>
            <a:r>
              <a:rPr lang="ru-KG" sz="2700" dirty="0">
                <a:solidFill>
                  <a:srgbClr val="FF0000"/>
                </a:solidFill>
              </a:rPr>
              <a:t>-2</a:t>
            </a:r>
            <a:r>
              <a:rPr lang="ru-RU" sz="2700" dirty="0">
                <a:solidFill>
                  <a:srgbClr val="FF0000"/>
                </a:solidFill>
              </a:rPr>
              <a:t>)</a:t>
            </a:r>
          </a:p>
        </p:txBody>
      </p:sp>
    </p:spTree>
    <p:extLst>
      <p:ext uri="{BB962C8B-B14F-4D97-AF65-F5344CB8AC3E}">
        <p14:creationId xmlns:p14="http://schemas.microsoft.com/office/powerpoint/2010/main" val="838434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617EA2-094F-42E1-97C5-C99F85BA59F3}"/>
              </a:ext>
            </a:extLst>
          </p:cNvPr>
          <p:cNvSpPr>
            <a:spLocks noGrp="1"/>
          </p:cNvSpPr>
          <p:nvPr>
            <p:ph idx="1"/>
          </p:nvPr>
        </p:nvSpPr>
        <p:spPr>
          <a:xfrm>
            <a:off x="934278" y="591344"/>
            <a:ext cx="10419522" cy="5585619"/>
          </a:xfrm>
        </p:spPr>
        <p:txBody>
          <a:bodyPr anchor="ctr">
            <a:normAutofit/>
          </a:bodyPr>
          <a:lstStyle/>
          <a:p>
            <a:pPr marL="0" indent="0">
              <a:buNone/>
            </a:pPr>
            <a:r>
              <a:rPr lang="en-GB" b="1" dirty="0">
                <a:solidFill>
                  <a:srgbClr val="C00000"/>
                </a:solidFill>
              </a:rPr>
              <a:t>“</a:t>
            </a:r>
            <a:r>
              <a:rPr lang="ru-RU" b="1" dirty="0">
                <a:solidFill>
                  <a:srgbClr val="C00000"/>
                </a:solidFill>
              </a:rPr>
              <a:t>Права человека </a:t>
            </a:r>
            <a:r>
              <a:rPr lang="ru-RU" dirty="0"/>
              <a:t>- это те права, которые присущи нашей природе и без которых мы не можем жить как люди. Права человека и основные свободы позволяют нам в полной мере развивать и использовать наши человеческие качества, наш интеллект, наши таланты и нашу совесть, а также удовлетворять наши духовные и другие потребности. Они основаны на растущем спросе человечества на жизнь, в которой неотъемлемое достоинство и ценность каждого человека будут пользоваться уважением и защитой</a:t>
            </a:r>
            <a:r>
              <a:rPr lang="en-GB" dirty="0"/>
              <a:t>” </a:t>
            </a:r>
          </a:p>
          <a:p>
            <a:pPr marL="0" indent="0" algn="r">
              <a:buNone/>
            </a:pPr>
            <a:r>
              <a:rPr lang="en-GB" dirty="0"/>
              <a:t>	</a:t>
            </a:r>
            <a:r>
              <a:rPr lang="ru-RU" dirty="0"/>
              <a:t> </a:t>
            </a:r>
            <a:r>
              <a:rPr lang="ru-RU" dirty="0">
                <a:solidFill>
                  <a:srgbClr val="C00000"/>
                </a:solidFill>
              </a:rPr>
              <a:t>ООН, Права человека: Вопросы и ответы</a:t>
            </a:r>
            <a:r>
              <a:rPr lang="en-GB" dirty="0">
                <a:solidFill>
                  <a:srgbClr val="C00000"/>
                </a:solidFill>
              </a:rPr>
              <a:t>(1987)</a:t>
            </a:r>
          </a:p>
          <a:p>
            <a:pPr marL="0" indent="0">
              <a:buNone/>
            </a:pPr>
            <a:endParaRPr lang="en-GB" dirty="0"/>
          </a:p>
        </p:txBody>
      </p:sp>
    </p:spTree>
    <p:extLst>
      <p:ext uri="{BB962C8B-B14F-4D97-AF65-F5344CB8AC3E}">
        <p14:creationId xmlns:p14="http://schemas.microsoft.com/office/powerpoint/2010/main" val="3251442745"/>
      </p:ext>
    </p:extLst>
  </p:cSld>
  <p:clrMapOvr>
    <a:masterClrMapping/>
  </p:clrMapOvr>
  <mc:AlternateContent xmlns:mc="http://schemas.openxmlformats.org/markup-compatibility/2006" xmlns:p14="http://schemas.microsoft.com/office/powerpoint/2010/main">
    <mc:Choice Requires="p14">
      <p:transition spd="slow" p14:dur="2000" advTm="45418"/>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45418"/>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62FC0-FDAE-42B7-9C79-E80F52C88C38}"/>
              </a:ext>
            </a:extLst>
          </p:cNvPr>
          <p:cNvSpPr>
            <a:spLocks noGrp="1"/>
          </p:cNvSpPr>
          <p:nvPr>
            <p:ph type="title"/>
          </p:nvPr>
        </p:nvSpPr>
        <p:spPr>
          <a:xfrm>
            <a:off x="838200" y="260253"/>
            <a:ext cx="10515600" cy="1325563"/>
          </a:xfrm>
        </p:spPr>
        <p:txBody>
          <a:bodyPr>
            <a:normAutofit/>
          </a:bodyPr>
          <a:lstStyle/>
          <a:p>
            <a:pPr algn="ctr"/>
            <a:r>
              <a:rPr lang="ru-RU" b="1" dirty="0">
                <a:solidFill>
                  <a:srgbClr val="C00000"/>
                </a:solidFill>
              </a:rPr>
              <a:t>Законные ограничения</a:t>
            </a:r>
            <a:endParaRPr lang="en-GB" b="1" dirty="0">
              <a:solidFill>
                <a:srgbClr val="C00000"/>
              </a:solidFill>
            </a:endParaRPr>
          </a:p>
        </p:txBody>
      </p:sp>
      <p:sp>
        <p:nvSpPr>
          <p:cNvPr id="3" name="Content Placeholder 2">
            <a:extLst>
              <a:ext uri="{FF2B5EF4-FFF2-40B4-BE49-F238E27FC236}">
                <a16:creationId xmlns:a16="http://schemas.microsoft.com/office/drawing/2014/main" id="{76D6723F-EFE9-4D10-BCD2-D9DCEF4583AC}"/>
              </a:ext>
            </a:extLst>
          </p:cNvPr>
          <p:cNvSpPr>
            <a:spLocks noGrp="1"/>
          </p:cNvSpPr>
          <p:nvPr>
            <p:ph idx="1"/>
          </p:nvPr>
        </p:nvSpPr>
        <p:spPr>
          <a:xfrm>
            <a:off x="6338316" y="1351722"/>
            <a:ext cx="5015484" cy="5176451"/>
          </a:xfrm>
        </p:spPr>
        <p:txBody>
          <a:bodyPr anchor="ctr">
            <a:normAutofit/>
          </a:bodyPr>
          <a:lstStyle/>
          <a:p>
            <a:pPr lvl="0"/>
            <a:r>
              <a:rPr lang="ru-RU" sz="1900" dirty="0"/>
              <a:t>Существуют ли правовые основания для принятия меры, ограничивающей право</a:t>
            </a:r>
            <a:r>
              <a:rPr lang="en-GB" sz="1900" dirty="0"/>
              <a:t>?</a:t>
            </a:r>
          </a:p>
          <a:p>
            <a:pPr lvl="0"/>
            <a:r>
              <a:rPr lang="ru-RU" sz="1900" dirty="0"/>
              <a:t>Преследует ли ограничение права законную цель, такую как уважение прав или репутации других лиц, защита национальной безопасности, поддержание общественного порядка или общественного здоровья или нравственности</a:t>
            </a:r>
            <a:r>
              <a:rPr lang="en-GB" sz="1900" dirty="0"/>
              <a:t>?</a:t>
            </a:r>
          </a:p>
          <a:p>
            <a:pPr lvl="0"/>
            <a:r>
              <a:rPr lang="ru-RU" sz="1900" dirty="0"/>
              <a:t>Если да, то является ли ограничение необходимым для достижения законной цели и является ли степень ограничения соразмерной достижению определенной законной цели</a:t>
            </a:r>
            <a:r>
              <a:rPr lang="en-GB" sz="1900" dirty="0"/>
              <a:t>? </a:t>
            </a:r>
          </a:p>
          <a:p>
            <a:pPr lvl="0"/>
            <a:r>
              <a:rPr lang="ru-RU" sz="1900" dirty="0"/>
              <a:t>Соблюдает ли это ограничение принцип равенства? Является ли это недискриминационным?</a:t>
            </a:r>
            <a:endParaRPr lang="en-GB" sz="1900" dirty="0"/>
          </a:p>
        </p:txBody>
      </p:sp>
      <p:pic>
        <p:nvPicPr>
          <p:cNvPr id="6146" name="Picture 2" descr="Solution limitations assessments – The Functional BA">
            <a:extLst>
              <a:ext uri="{FF2B5EF4-FFF2-40B4-BE49-F238E27FC236}">
                <a16:creationId xmlns:a16="http://schemas.microsoft.com/office/drawing/2014/main" id="{E6DC2621-8577-4629-8AAB-D8B7171163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645" r="9205" b="-2"/>
          <a:stretch>
            <a:fillRect/>
          </a:stretch>
        </p:blipFill>
        <p:spPr bwMode="auto">
          <a:xfrm>
            <a:off x="526774" y="1810591"/>
            <a:ext cx="5015484" cy="4258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706098"/>
      </p:ext>
    </p:extLst>
  </p:cSld>
  <p:clrMapOvr>
    <a:masterClrMapping/>
  </p:clrMapOvr>
  <mc:AlternateContent xmlns:mc="http://schemas.openxmlformats.org/markup-compatibility/2006" xmlns:p14="http://schemas.microsoft.com/office/powerpoint/2010/main">
    <mc:Choice Requires="p14">
      <p:transition spd="slow" p14:dur="2000" advTm="89826"/>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89826"/>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C00000"/>
                </a:solidFill>
              </a:rPr>
              <a:t>Основания и критерии ограничения прав и свобод человека</a:t>
            </a:r>
          </a:p>
        </p:txBody>
      </p:sp>
      <p:sp>
        <p:nvSpPr>
          <p:cNvPr id="3" name="Объект 2"/>
          <p:cNvSpPr>
            <a:spLocks noGrp="1"/>
          </p:cNvSpPr>
          <p:nvPr>
            <p:ph idx="1"/>
          </p:nvPr>
        </p:nvSpPr>
        <p:spPr>
          <a:solidFill>
            <a:schemeClr val="accent2">
              <a:lumMod val="20000"/>
              <a:lumOff val="80000"/>
            </a:schemeClr>
          </a:solidFill>
        </p:spPr>
        <p:txBody>
          <a:bodyPr>
            <a:normAutofit lnSpcReduction="10000"/>
          </a:bodyPr>
          <a:lstStyle/>
          <a:p>
            <a:r>
              <a:rPr lang="ru-RU" dirty="0"/>
              <a:t>Для большей части ПЧ ограничения допускаются. Однако, власть не должна ограничивать ПЧ по своему произволу.</a:t>
            </a:r>
          </a:p>
          <a:p>
            <a:r>
              <a:rPr lang="ru-RU" dirty="0"/>
              <a:t>Власть может ограничивать ПЧ только в определенных случаях:</a:t>
            </a:r>
          </a:p>
          <a:p>
            <a:pPr marL="514350" indent="-514350" algn="just">
              <a:buFont typeface="+mj-lt"/>
              <a:buAutoNum type="arabicParenR"/>
            </a:pPr>
            <a:r>
              <a:rPr lang="ru-RU" dirty="0"/>
              <a:t>Если вмешательство власти в ПЧ соответствует нормам закона. Это означает что:</a:t>
            </a:r>
          </a:p>
          <a:p>
            <a:pPr lvl="1" algn="just"/>
            <a:r>
              <a:rPr lang="ru-RU" dirty="0"/>
              <a:t>Любое ограничение прав человека должно четко прописываться в законе. </a:t>
            </a:r>
          </a:p>
          <a:p>
            <a:pPr lvl="1" algn="just"/>
            <a:r>
              <a:rPr lang="ru-RU" dirty="0"/>
              <a:t>Если в законе отсутствует точное указание на возможность конкретного ограничения, то введение его будет нарушением ПЧ, независимо от лица или органа, распорядившегося о введении ограничения, его общественной пользы и т.д. </a:t>
            </a:r>
          </a:p>
          <a:p>
            <a:pPr marL="457200" lvl="1" indent="0" algn="just">
              <a:buNone/>
            </a:pPr>
            <a:r>
              <a:rPr lang="ru-RU" dirty="0"/>
              <a:t>Таким образом, вне закона любое ограничение неправомерно.</a:t>
            </a:r>
          </a:p>
        </p:txBody>
      </p:sp>
    </p:spTree>
    <p:extLst>
      <p:ext uri="{BB962C8B-B14F-4D97-AF65-F5344CB8AC3E}">
        <p14:creationId xmlns:p14="http://schemas.microsoft.com/office/powerpoint/2010/main" val="711226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6314" y="365126"/>
            <a:ext cx="10515600" cy="626548"/>
          </a:xfrm>
        </p:spPr>
        <p:txBody>
          <a:bodyPr>
            <a:normAutofit fontScale="90000"/>
          </a:bodyPr>
          <a:lstStyle/>
          <a:p>
            <a:pPr algn="ctr"/>
            <a:r>
              <a:rPr lang="ru-RU" b="1" dirty="0">
                <a:solidFill>
                  <a:srgbClr val="C00000"/>
                </a:solidFill>
              </a:rPr>
              <a:t>Основания и критерии ограничения прав и свобод человека</a:t>
            </a:r>
            <a:r>
              <a:rPr lang="ru-KG" b="1" dirty="0">
                <a:solidFill>
                  <a:srgbClr val="C00000"/>
                </a:solidFill>
              </a:rPr>
              <a:t> </a:t>
            </a:r>
            <a:r>
              <a:rPr lang="ru-RU" sz="3600" dirty="0">
                <a:solidFill>
                  <a:srgbClr val="C00000"/>
                </a:solidFill>
              </a:rPr>
              <a:t>(продолжение</a:t>
            </a:r>
            <a:r>
              <a:rPr lang="ru-KG" sz="3600" dirty="0">
                <a:solidFill>
                  <a:srgbClr val="C00000"/>
                </a:solidFill>
              </a:rPr>
              <a:t>-1</a:t>
            </a:r>
            <a:r>
              <a:rPr lang="ru-RU" sz="3600" dirty="0">
                <a:solidFill>
                  <a:srgbClr val="C00000"/>
                </a:solidFill>
              </a:rPr>
              <a:t>)</a:t>
            </a:r>
          </a:p>
        </p:txBody>
      </p:sp>
      <p:sp>
        <p:nvSpPr>
          <p:cNvPr id="3" name="Объект 2"/>
          <p:cNvSpPr>
            <a:spLocks noGrp="1"/>
          </p:cNvSpPr>
          <p:nvPr>
            <p:ph idx="1"/>
          </p:nvPr>
        </p:nvSpPr>
        <p:spPr>
          <a:xfrm>
            <a:off x="838200" y="1550504"/>
            <a:ext cx="10515600" cy="4942370"/>
          </a:xfrm>
          <a:solidFill>
            <a:schemeClr val="accent2">
              <a:lumMod val="20000"/>
              <a:lumOff val="80000"/>
            </a:schemeClr>
          </a:solidFill>
        </p:spPr>
        <p:txBody>
          <a:bodyPr>
            <a:normAutofit fontScale="92500" lnSpcReduction="20000"/>
          </a:bodyPr>
          <a:lstStyle/>
          <a:p>
            <a:pPr marL="514350" indent="-514350" algn="just">
              <a:buAutoNum type="arabicParenR" startAt="2"/>
            </a:pPr>
            <a:r>
              <a:rPr lang="ru-RU" dirty="0"/>
              <a:t>Власть может ограничивать ПЧ только для защиты этих общественных интересов и только </a:t>
            </a:r>
            <a:r>
              <a:rPr lang="ru-RU" i="1" dirty="0"/>
              <a:t>в случае защиты</a:t>
            </a:r>
            <a:r>
              <a:rPr lang="ru-RU" dirty="0"/>
              <a:t> четко определенного </a:t>
            </a:r>
            <a:r>
              <a:rPr lang="ru-RU" i="1" dirty="0"/>
              <a:t>общественного интереса</a:t>
            </a:r>
            <a:r>
              <a:rPr lang="ru-RU" dirty="0"/>
              <a:t>. Это может быть национальная безопасность, экономическое благосостояние страны, общественный порядок, жизнь и здоровье людей, общественное здоровье и нравственность</a:t>
            </a:r>
          </a:p>
          <a:p>
            <a:pPr marL="514350" indent="-514350" algn="just">
              <a:buAutoNum type="arabicParenR" startAt="2"/>
            </a:pPr>
            <a:r>
              <a:rPr lang="ru-RU" dirty="0"/>
              <a:t>Вводимые властью ограничения ПЧ должны быть </a:t>
            </a:r>
            <a:r>
              <a:rPr lang="ru-RU" i="1" dirty="0"/>
              <a:t>допустимы в демократическом обществе</a:t>
            </a:r>
            <a:r>
              <a:rPr lang="ru-RU" dirty="0"/>
              <a:t>.</a:t>
            </a:r>
          </a:p>
          <a:p>
            <a:pPr algn="just"/>
            <a:r>
              <a:rPr lang="ru-RU" b="1" dirty="0"/>
              <a:t>Н-р</a:t>
            </a:r>
            <a:r>
              <a:rPr lang="ru-RU" dirty="0"/>
              <a:t>, в число вводимых ограничений законодатели включат запрет на митинги вблизи зданий, занимаемых органами государственной власти. В этом случае налицо будет и закон, и обоснование ограничения защитой общественных интересов. </a:t>
            </a:r>
          </a:p>
          <a:p>
            <a:pPr algn="just"/>
            <a:r>
              <a:rPr lang="ru-RU" dirty="0"/>
              <a:t>Однако свобода митингов будет сведена на нет: свое недовольство органом власти граждане смогут выразить далеко от места пребывания тех, кто вынес не устроившее их решение. Т.е. для демократического общества такой запрет недопустим.</a:t>
            </a:r>
          </a:p>
          <a:p>
            <a:pPr marL="514350" indent="-514350" algn="just">
              <a:buAutoNum type="arabicParenR" startAt="2"/>
            </a:pPr>
            <a:endParaRPr lang="ru-RU" dirty="0"/>
          </a:p>
          <a:p>
            <a:pPr marL="0" indent="0" algn="just">
              <a:buNone/>
            </a:pPr>
            <a:endParaRPr lang="ru-RU" dirty="0"/>
          </a:p>
          <a:p>
            <a:endParaRPr lang="ru-RU" dirty="0"/>
          </a:p>
        </p:txBody>
      </p:sp>
    </p:spTree>
    <p:extLst>
      <p:ext uri="{BB962C8B-B14F-4D97-AF65-F5344CB8AC3E}">
        <p14:creationId xmlns:p14="http://schemas.microsoft.com/office/powerpoint/2010/main" val="4044052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690688"/>
            <a:ext cx="10515600" cy="4802187"/>
          </a:xfrm>
          <a:solidFill>
            <a:schemeClr val="accent2">
              <a:lumMod val="20000"/>
              <a:lumOff val="80000"/>
            </a:schemeClr>
          </a:solidFill>
        </p:spPr>
        <p:txBody>
          <a:bodyPr>
            <a:normAutofit/>
          </a:bodyPr>
          <a:lstStyle/>
          <a:p>
            <a:pPr marL="0" indent="0" algn="just">
              <a:buNone/>
            </a:pPr>
            <a:r>
              <a:rPr lang="ru-RU" b="1" dirty="0">
                <a:solidFill>
                  <a:srgbClr val="0070C0"/>
                </a:solidFill>
              </a:rPr>
              <a:t>Из ст.23 Конституции КР:</a:t>
            </a:r>
            <a:endParaRPr lang="ru-KG" dirty="0">
              <a:solidFill>
                <a:srgbClr val="0070C0"/>
              </a:solidFill>
            </a:endParaRPr>
          </a:p>
          <a:p>
            <a:pPr marL="342900" indent="-342900" algn="just"/>
            <a:r>
              <a:rPr lang="ru-RU" dirty="0">
                <a:solidFill>
                  <a:srgbClr val="0070C0"/>
                </a:solidFill>
              </a:rPr>
              <a:t>Ограничение ПЧ допускается </a:t>
            </a:r>
            <a:r>
              <a:rPr lang="ru-RU" dirty="0"/>
              <a:t>только Конституцией и законами в целях защиты национальной безопасности, общественного порядка, охраны здоровья и нравственности населения, защиты прав и свобод других лиц.</a:t>
            </a:r>
          </a:p>
          <a:p>
            <a:pPr marL="342900" indent="-342900" algn="just"/>
            <a:r>
              <a:rPr lang="ru-RU" dirty="0"/>
              <a:t>Вводимые </a:t>
            </a:r>
            <a:r>
              <a:rPr lang="ru-RU" dirty="0">
                <a:solidFill>
                  <a:srgbClr val="0070C0"/>
                </a:solidFill>
              </a:rPr>
              <a:t>ограничения должны быть соразмерными </a:t>
            </a:r>
            <a:r>
              <a:rPr lang="ru-RU" dirty="0"/>
              <a:t>указанным целям. Такие ограничения могут быть введены также с учетом особенностей военной или иной государственной службы. </a:t>
            </a:r>
          </a:p>
          <a:p>
            <a:pPr marL="342900" indent="-342900" algn="just"/>
            <a:r>
              <a:rPr lang="ru-RU" dirty="0"/>
              <a:t>Установлен </a:t>
            </a:r>
            <a:r>
              <a:rPr lang="ru-RU" dirty="0">
                <a:solidFill>
                  <a:srgbClr val="0070C0"/>
                </a:solidFill>
              </a:rPr>
              <a:t>прямой запрет </a:t>
            </a:r>
            <a:r>
              <a:rPr lang="ru-RU" dirty="0"/>
              <a:t>на принятие подзаконных нормативных правовых актов, ограничивающих права и свободы человека и гражданина. </a:t>
            </a:r>
          </a:p>
        </p:txBody>
      </p:sp>
      <p:sp>
        <p:nvSpPr>
          <p:cNvPr id="4" name="Прямоугольник 3">
            <a:extLst>
              <a:ext uri="{FF2B5EF4-FFF2-40B4-BE49-F238E27FC236}">
                <a16:creationId xmlns:a16="http://schemas.microsoft.com/office/drawing/2014/main" id="{303FA7CE-2583-49DF-8A48-A47C20E72182}"/>
              </a:ext>
            </a:extLst>
          </p:cNvPr>
          <p:cNvSpPr/>
          <p:nvPr/>
        </p:nvSpPr>
        <p:spPr>
          <a:xfrm>
            <a:off x="838200" y="244138"/>
            <a:ext cx="10754139" cy="1323439"/>
          </a:xfrm>
          <a:prstGeom prst="rect">
            <a:avLst/>
          </a:prstGeom>
        </p:spPr>
        <p:txBody>
          <a:bodyPr wrap="square">
            <a:spAutoFit/>
          </a:bodyPr>
          <a:lstStyle/>
          <a:p>
            <a:r>
              <a:rPr lang="ru-RU" sz="4000" b="1" dirty="0">
                <a:solidFill>
                  <a:srgbClr val="C00000"/>
                </a:solidFill>
              </a:rPr>
              <a:t>Основания и критерии ограничения прав и свобод человека</a:t>
            </a:r>
            <a:r>
              <a:rPr lang="ru-KG" sz="4000" b="1" dirty="0">
                <a:solidFill>
                  <a:srgbClr val="C00000"/>
                </a:solidFill>
              </a:rPr>
              <a:t> </a:t>
            </a:r>
            <a:r>
              <a:rPr lang="ru-RU" sz="2000" dirty="0">
                <a:solidFill>
                  <a:srgbClr val="C00000"/>
                </a:solidFill>
              </a:rPr>
              <a:t>(продолжение</a:t>
            </a:r>
            <a:r>
              <a:rPr lang="ru-KG" sz="2000" dirty="0">
                <a:solidFill>
                  <a:srgbClr val="C00000"/>
                </a:solidFill>
              </a:rPr>
              <a:t>-2</a:t>
            </a:r>
            <a:r>
              <a:rPr lang="ru-RU" sz="2000" dirty="0">
                <a:solidFill>
                  <a:srgbClr val="C00000"/>
                </a:solidFill>
              </a:rPr>
              <a:t>)</a:t>
            </a:r>
            <a:endParaRPr lang="ru-KG" sz="2000" dirty="0"/>
          </a:p>
        </p:txBody>
      </p:sp>
    </p:spTree>
    <p:extLst>
      <p:ext uri="{BB962C8B-B14F-4D97-AF65-F5344CB8AC3E}">
        <p14:creationId xmlns:p14="http://schemas.microsoft.com/office/powerpoint/2010/main" val="2798430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72828-06D0-4267-94A2-9076F2C4D6E3}"/>
              </a:ext>
            </a:extLst>
          </p:cNvPr>
          <p:cNvSpPr>
            <a:spLocks noGrp="1"/>
          </p:cNvSpPr>
          <p:nvPr>
            <p:ph type="title"/>
          </p:nvPr>
        </p:nvSpPr>
        <p:spPr>
          <a:xfrm>
            <a:off x="426721" y="557189"/>
            <a:ext cx="4101736" cy="5567891"/>
          </a:xfrm>
        </p:spPr>
        <p:txBody>
          <a:bodyPr>
            <a:normAutofit/>
          </a:bodyPr>
          <a:lstStyle/>
          <a:p>
            <a:r>
              <a:rPr lang="ru-RU" b="1" dirty="0">
                <a:solidFill>
                  <a:srgbClr val="C00000"/>
                </a:solidFill>
              </a:rPr>
              <a:t>Подведение итогов</a:t>
            </a:r>
            <a:r>
              <a:rPr lang="da-DK" b="1" dirty="0">
                <a:solidFill>
                  <a:srgbClr val="C00000"/>
                </a:solidFill>
              </a:rPr>
              <a:t>…</a:t>
            </a:r>
            <a:endParaRPr lang="en-GB" b="1" dirty="0">
              <a:solidFill>
                <a:srgbClr val="C00000"/>
              </a:solidFill>
            </a:endParaRPr>
          </a:p>
        </p:txBody>
      </p:sp>
      <p:graphicFrame>
        <p:nvGraphicFramePr>
          <p:cNvPr id="5" name="Content Placeholder 2">
            <a:extLst>
              <a:ext uri="{FF2B5EF4-FFF2-40B4-BE49-F238E27FC236}">
                <a16:creationId xmlns:a16="http://schemas.microsoft.com/office/drawing/2014/main" id="{8B43A7F6-5739-4054-94FC-C538BA6DBE86}"/>
              </a:ext>
            </a:extLst>
          </p:cNvPr>
          <p:cNvGraphicFramePr>
            <a:graphicFrameLocks noGrp="1"/>
          </p:cNvGraphicFramePr>
          <p:nvPr>
            <p:ph idx="1"/>
            <p:extLst>
              <p:ext uri="{D42A27DB-BD31-4B8C-83A1-F6EECF244321}">
                <p14:modId xmlns:p14="http://schemas.microsoft.com/office/powerpoint/2010/main" val="1612879677"/>
              </p:ext>
            </p:extLst>
          </p:nvPr>
        </p:nvGraphicFramePr>
        <p:xfrm>
          <a:off x="5093207" y="268357"/>
          <a:ext cx="6672071" cy="6301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5562058"/>
      </p:ext>
    </p:extLst>
  </p:cSld>
  <p:clrMapOvr>
    <a:masterClrMapping/>
  </p:clrMapOvr>
  <mc:AlternateContent xmlns:mc="http://schemas.openxmlformats.org/markup-compatibility/2006" xmlns:p14="http://schemas.microsoft.com/office/powerpoint/2010/main">
    <mc:Choice Requires="p14">
      <p:transition spd="slow" p14:dur="2000" advTm="111555"/>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111555"/>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A27850-29C9-4CDB-9745-7A5E30A9040C}"/>
              </a:ext>
            </a:extLst>
          </p:cNvPr>
          <p:cNvSpPr>
            <a:spLocks noGrp="1"/>
          </p:cNvSpPr>
          <p:nvPr>
            <p:ph idx="1"/>
          </p:nvPr>
        </p:nvSpPr>
        <p:spPr>
          <a:xfrm>
            <a:off x="838200" y="407504"/>
            <a:ext cx="10515600" cy="6072809"/>
          </a:xfrm>
        </p:spPr>
        <p:txBody>
          <a:bodyPr>
            <a:normAutofit lnSpcReduction="10000"/>
          </a:bodyPr>
          <a:lstStyle/>
          <a:p>
            <a:pPr marL="0" indent="0">
              <a:buNone/>
            </a:pPr>
            <a:r>
              <a:rPr lang="en-GB" sz="3200" dirty="0"/>
              <a:t>“</a:t>
            </a:r>
            <a:r>
              <a:rPr lang="ru-RU" sz="3200" dirty="0"/>
              <a:t>Где, в конце концов, начинаются всеобщие права человека? В маленьких местах, недалеко от дома – так близко и так мало, что их нельзя увидеть ни на одной карте мира. И все же это мир отдельного человека; район, в котором он живет; школа или колледж, которые он посещает; фабрика, ферма или офис, где он работает</a:t>
            </a:r>
            <a:r>
              <a:rPr lang="en-GB" sz="3200" dirty="0"/>
              <a:t>. </a:t>
            </a:r>
            <a:r>
              <a:rPr lang="ru-RU" sz="3200" dirty="0"/>
              <a:t>Таковы места, где каждый мужчина, женщина и ребенок стремятся к равной справедливости, равным возможностям, равному достоинству без дискриминации. Если эти права не имеют смысла там, они имеют мало смысла где-либо еще. Без действий заинтересованных граждан, направленных на их поддержку вблизи дома, мы будем напрасно надеяться на прогресс в большом мире</a:t>
            </a:r>
            <a:r>
              <a:rPr lang="en-GB" sz="3200" dirty="0"/>
              <a:t>.”</a:t>
            </a:r>
          </a:p>
          <a:p>
            <a:pPr marL="0" indent="0" algn="r">
              <a:buNone/>
            </a:pPr>
            <a:r>
              <a:rPr lang="da-DK" dirty="0"/>
              <a:t>											</a:t>
            </a:r>
            <a:r>
              <a:rPr lang="ru-RU" dirty="0"/>
              <a:t> </a:t>
            </a:r>
            <a:r>
              <a:rPr lang="ru-RU" b="1" dirty="0">
                <a:solidFill>
                  <a:srgbClr val="C00000"/>
                </a:solidFill>
              </a:rPr>
              <a:t>Элеонора Рузвельт</a:t>
            </a:r>
            <a:endParaRPr lang="en-GB" b="1" dirty="0">
              <a:solidFill>
                <a:srgbClr val="C00000"/>
              </a:solidFill>
            </a:endParaRPr>
          </a:p>
          <a:p>
            <a:endParaRPr lang="en-US" dirty="0"/>
          </a:p>
        </p:txBody>
      </p:sp>
    </p:spTree>
    <p:extLst>
      <p:ext uri="{BB962C8B-B14F-4D97-AF65-F5344CB8AC3E}">
        <p14:creationId xmlns:p14="http://schemas.microsoft.com/office/powerpoint/2010/main" val="2306279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A52D422-F133-42C1-9995-21E6F8A3BE14}"/>
              </a:ext>
            </a:extLst>
          </p:cNvPr>
          <p:cNvSpPr>
            <a:spLocks noGrp="1"/>
          </p:cNvSpPr>
          <p:nvPr>
            <p:ph idx="1"/>
          </p:nvPr>
        </p:nvSpPr>
        <p:spPr>
          <a:xfrm>
            <a:off x="838200" y="914400"/>
            <a:ext cx="10515600" cy="5262563"/>
          </a:xfrm>
        </p:spPr>
        <p:txBody>
          <a:bodyPr>
            <a:normAutofit/>
          </a:bodyPr>
          <a:lstStyle/>
          <a:p>
            <a:pPr marL="0" indent="0" algn="ctr">
              <a:buNone/>
            </a:pPr>
            <a:r>
              <a:rPr lang="ru-KG" sz="4000" b="1" dirty="0">
                <a:solidFill>
                  <a:srgbClr val="0070C0"/>
                </a:solidFill>
              </a:rPr>
              <a:t>У</a:t>
            </a:r>
            <a:r>
              <a:rPr lang="ru-RU" sz="4000" b="1" dirty="0">
                <a:solidFill>
                  <a:srgbClr val="0070C0"/>
                </a:solidFill>
              </a:rPr>
              <a:t>част</a:t>
            </a:r>
            <a:r>
              <a:rPr lang="ru-KG" sz="4000" b="1" dirty="0">
                <a:solidFill>
                  <a:srgbClr val="0070C0"/>
                </a:solidFill>
              </a:rPr>
              <a:t>и</a:t>
            </a:r>
            <a:r>
              <a:rPr lang="ru-RU" sz="4000" b="1" dirty="0">
                <a:solidFill>
                  <a:srgbClr val="0070C0"/>
                </a:solidFill>
              </a:rPr>
              <a:t>е</a:t>
            </a:r>
            <a:r>
              <a:rPr lang="ru-KG" sz="4000" b="1" dirty="0">
                <a:solidFill>
                  <a:srgbClr val="0070C0"/>
                </a:solidFill>
              </a:rPr>
              <a:t> </a:t>
            </a:r>
            <a:r>
              <a:rPr lang="ru-RU" sz="4000" b="1" dirty="0">
                <a:solidFill>
                  <a:srgbClr val="0070C0"/>
                </a:solidFill>
              </a:rPr>
              <a:t>г</a:t>
            </a:r>
            <a:r>
              <a:rPr lang="ru-KG" sz="4000" b="1" dirty="0">
                <a:solidFill>
                  <a:srgbClr val="0070C0"/>
                </a:solidFill>
              </a:rPr>
              <a:t>р</a:t>
            </a:r>
            <a:r>
              <a:rPr lang="ru-RU" sz="4000" b="1" dirty="0">
                <a:solidFill>
                  <a:srgbClr val="0070C0"/>
                </a:solidFill>
              </a:rPr>
              <a:t>а</a:t>
            </a:r>
            <a:r>
              <a:rPr lang="ru-KG" sz="4000" b="1" dirty="0">
                <a:solidFill>
                  <a:srgbClr val="0070C0"/>
                </a:solidFill>
              </a:rPr>
              <a:t>ж</a:t>
            </a:r>
            <a:r>
              <a:rPr lang="ru-RU" sz="4000" b="1" dirty="0">
                <a:solidFill>
                  <a:srgbClr val="0070C0"/>
                </a:solidFill>
              </a:rPr>
              <a:t>д</a:t>
            </a:r>
            <a:r>
              <a:rPr lang="ru-KG" sz="4000" b="1" dirty="0">
                <a:solidFill>
                  <a:srgbClr val="0070C0"/>
                </a:solidFill>
              </a:rPr>
              <a:t>а</a:t>
            </a:r>
            <a:r>
              <a:rPr lang="ru-RU" sz="4000" b="1" dirty="0">
                <a:solidFill>
                  <a:srgbClr val="0070C0"/>
                </a:solidFill>
              </a:rPr>
              <a:t>н</a:t>
            </a:r>
            <a:r>
              <a:rPr lang="ru-KG" sz="4000" b="1" dirty="0">
                <a:solidFill>
                  <a:srgbClr val="0070C0"/>
                </a:solidFill>
              </a:rPr>
              <a:t> </a:t>
            </a:r>
          </a:p>
          <a:p>
            <a:pPr marL="0" indent="0" algn="ctr">
              <a:buNone/>
            </a:pPr>
            <a:r>
              <a:rPr lang="ru-RU" sz="4000" b="1" dirty="0">
                <a:solidFill>
                  <a:srgbClr val="0070C0"/>
                </a:solidFill>
              </a:rPr>
              <a:t>в процесс</a:t>
            </a:r>
            <a:r>
              <a:rPr lang="ru-KG" sz="4000" b="1" dirty="0">
                <a:solidFill>
                  <a:srgbClr val="0070C0"/>
                </a:solidFill>
              </a:rPr>
              <a:t>а</a:t>
            </a:r>
            <a:r>
              <a:rPr lang="ru-RU" sz="4000" b="1" dirty="0">
                <a:solidFill>
                  <a:srgbClr val="0070C0"/>
                </a:solidFill>
              </a:rPr>
              <a:t>х принятия решений</a:t>
            </a:r>
            <a:endParaRPr lang="ru-KG" sz="4000" dirty="0">
              <a:solidFill>
                <a:srgbClr val="0070C0"/>
              </a:solidFill>
            </a:endParaRPr>
          </a:p>
        </p:txBody>
      </p:sp>
      <p:pic>
        <p:nvPicPr>
          <p:cNvPr id="4" name="Picutre 1">
            <a:extLst>
              <a:ext uri="{FF2B5EF4-FFF2-40B4-BE49-F238E27FC236}">
                <a16:creationId xmlns:a16="http://schemas.microsoft.com/office/drawing/2014/main" id="{F75FEA25-2D92-48A9-8E58-53E9C0F63512}"/>
              </a:ext>
            </a:extLst>
          </p:cNvPr>
          <p:cNvPicPr>
            <a:picLocks/>
          </p:cNvPicPr>
          <p:nvPr/>
        </p:nvPicPr>
        <p:blipFill>
          <a:blip r:embed="rId2"/>
          <a:stretch/>
        </p:blipFill>
        <p:spPr>
          <a:xfrm>
            <a:off x="2582517" y="2809046"/>
            <a:ext cx="7026965" cy="2866197"/>
          </a:xfrm>
          <a:prstGeom prst="rect">
            <a:avLst/>
          </a:prstGeom>
        </p:spPr>
      </p:pic>
    </p:spTree>
    <p:extLst>
      <p:ext uri="{BB962C8B-B14F-4D97-AF65-F5344CB8AC3E}">
        <p14:creationId xmlns:p14="http://schemas.microsoft.com/office/powerpoint/2010/main" val="3864383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A5E4D9-8621-4800-9524-6B3CD82647F2}"/>
              </a:ext>
            </a:extLst>
          </p:cNvPr>
          <p:cNvSpPr>
            <a:spLocks noGrp="1"/>
          </p:cNvSpPr>
          <p:nvPr>
            <p:ph type="title"/>
          </p:nvPr>
        </p:nvSpPr>
        <p:spPr/>
        <p:txBody>
          <a:bodyPr/>
          <a:lstStyle/>
          <a:p>
            <a:pPr algn="ctr"/>
            <a:r>
              <a:rPr lang="ru-RU" b="1" dirty="0">
                <a:solidFill>
                  <a:schemeClr val="accent1"/>
                </a:solidFill>
              </a:rPr>
              <a:t>Гражданское участие</a:t>
            </a:r>
            <a:r>
              <a:rPr lang="ru-RU" dirty="0">
                <a:solidFill>
                  <a:schemeClr val="accent1"/>
                </a:solidFill>
              </a:rPr>
              <a:t> </a:t>
            </a:r>
            <a:endParaRPr lang="ru-KG" dirty="0">
              <a:solidFill>
                <a:schemeClr val="accent1"/>
              </a:solidFill>
            </a:endParaRPr>
          </a:p>
        </p:txBody>
      </p:sp>
      <p:sp>
        <p:nvSpPr>
          <p:cNvPr id="3" name="Объект 2">
            <a:extLst>
              <a:ext uri="{FF2B5EF4-FFF2-40B4-BE49-F238E27FC236}">
                <a16:creationId xmlns:a16="http://schemas.microsoft.com/office/drawing/2014/main" id="{1A149744-FF6E-42AF-9BA4-8C05635581A3}"/>
              </a:ext>
            </a:extLst>
          </p:cNvPr>
          <p:cNvSpPr>
            <a:spLocks noGrp="1"/>
          </p:cNvSpPr>
          <p:nvPr>
            <p:ph idx="1"/>
          </p:nvPr>
        </p:nvSpPr>
        <p:spPr>
          <a:xfrm>
            <a:off x="838200" y="1690688"/>
            <a:ext cx="10515600" cy="4802187"/>
          </a:xfrm>
        </p:spPr>
        <p:txBody>
          <a:bodyPr>
            <a:normAutofit fontScale="85000" lnSpcReduction="20000"/>
          </a:bodyPr>
          <a:lstStyle/>
          <a:p>
            <a:pPr marL="0" indent="0">
              <a:buNone/>
            </a:pPr>
            <a:r>
              <a:rPr lang="ru-RU" dirty="0"/>
              <a:t>– важнейший принцип гражданского общества, и подразумевает включение, или вовлечение, управляемых в управление (в обсуждение и разработку политических, социально-экономических, культурных программ и проектов), влияние на принятие решений и контроль за их исполнением, самоуправление в рамках местного сообщества.</a:t>
            </a:r>
            <a:endParaRPr lang="ru-KG" dirty="0"/>
          </a:p>
          <a:p>
            <a:pPr marL="0" indent="0">
              <a:buNone/>
            </a:pPr>
            <a:r>
              <a:rPr lang="ru-RU" dirty="0"/>
              <a:t> – это непрерывный многоуровневый процесс социального взаимодействия между гражданским обществом и органами государственной</a:t>
            </a:r>
            <a:r>
              <a:rPr lang="ru-KG" dirty="0"/>
              <a:t> и местной</a:t>
            </a:r>
            <a:r>
              <a:rPr lang="ru-RU" dirty="0"/>
              <a:t> власти, в разработке и принятии решений по проблемам, касающимся дальнейшего развития, как общества, так и государства</a:t>
            </a:r>
            <a:r>
              <a:rPr lang="ru-KG" dirty="0"/>
              <a:t>, муниципалитета</a:t>
            </a:r>
            <a:r>
              <a:rPr lang="ru-RU" dirty="0"/>
              <a:t>. Причём этот процесс осуществляется между органами государственной</a:t>
            </a:r>
            <a:r>
              <a:rPr lang="ru-KG" dirty="0"/>
              <a:t>, муниципальной</a:t>
            </a:r>
            <a:r>
              <a:rPr lang="ru-RU" dirty="0"/>
              <a:t> власти и гражданским обществом в обоих направлениях, включая в себя: меры, способствующие пониманию, информированию участников; сбор мнений и предпочтений и выбор наиболее приемлемого варианта из возможных альтернатив и т.д.</a:t>
            </a:r>
            <a:endParaRPr lang="ru-KG" dirty="0"/>
          </a:p>
          <a:p>
            <a:pPr marL="0" indent="0">
              <a:buNone/>
            </a:pPr>
            <a:r>
              <a:rPr lang="ru-RU" dirty="0"/>
              <a:t>– это социально-политический процесс </a:t>
            </a:r>
            <a:r>
              <a:rPr lang="ru-KG" dirty="0"/>
              <a:t>со стороны власти </a:t>
            </a:r>
            <a:r>
              <a:rPr lang="ru-RU" dirty="0"/>
              <a:t>по вовлечению граждан в процесс принятия решений, эффективность которого напрямую зависит от правильности выбора уровня, формы и характера взаимодействия. </a:t>
            </a:r>
            <a:endParaRPr lang="ru-KG" dirty="0"/>
          </a:p>
          <a:p>
            <a:pPr marL="0" indent="0">
              <a:buNone/>
            </a:pPr>
            <a:endParaRPr lang="ru-KG" dirty="0"/>
          </a:p>
          <a:p>
            <a:endParaRPr lang="ru-KG" dirty="0"/>
          </a:p>
        </p:txBody>
      </p:sp>
    </p:spTree>
    <p:extLst>
      <p:ext uri="{BB962C8B-B14F-4D97-AF65-F5344CB8AC3E}">
        <p14:creationId xmlns:p14="http://schemas.microsoft.com/office/powerpoint/2010/main" val="35815840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237DBF-37EA-418C-A801-A8E5A676D1CD}"/>
              </a:ext>
            </a:extLst>
          </p:cNvPr>
          <p:cNvSpPr>
            <a:spLocks noGrp="1"/>
          </p:cNvSpPr>
          <p:nvPr>
            <p:ph type="title"/>
          </p:nvPr>
        </p:nvSpPr>
        <p:spPr>
          <a:xfrm>
            <a:off x="838200" y="1"/>
            <a:ext cx="10515600" cy="864704"/>
          </a:xfrm>
        </p:spPr>
        <p:txBody>
          <a:bodyPr/>
          <a:lstStyle/>
          <a:p>
            <a:pPr algn="ctr"/>
            <a:r>
              <a:rPr lang="ru-RU" b="1" dirty="0">
                <a:solidFill>
                  <a:schemeClr val="accent1"/>
                </a:solidFill>
              </a:rPr>
              <a:t>У</a:t>
            </a:r>
            <a:r>
              <a:rPr lang="ru-KG" b="1" dirty="0">
                <a:solidFill>
                  <a:schemeClr val="accent1"/>
                </a:solidFill>
              </a:rPr>
              <a:t>р</a:t>
            </a:r>
            <a:r>
              <a:rPr lang="ru-RU" b="1" dirty="0">
                <a:solidFill>
                  <a:schemeClr val="accent1"/>
                </a:solidFill>
              </a:rPr>
              <a:t>о</a:t>
            </a:r>
            <a:r>
              <a:rPr lang="ru-KG" b="1" dirty="0">
                <a:solidFill>
                  <a:schemeClr val="accent1"/>
                </a:solidFill>
              </a:rPr>
              <a:t>в</a:t>
            </a:r>
            <a:r>
              <a:rPr lang="ru-RU" b="1" dirty="0">
                <a:solidFill>
                  <a:schemeClr val="accent1"/>
                </a:solidFill>
              </a:rPr>
              <a:t>н</a:t>
            </a:r>
            <a:r>
              <a:rPr lang="ru-KG" b="1" dirty="0">
                <a:solidFill>
                  <a:schemeClr val="accent1"/>
                </a:solidFill>
              </a:rPr>
              <a:t>и </a:t>
            </a:r>
            <a:r>
              <a:rPr lang="ru-RU" b="1" dirty="0">
                <a:solidFill>
                  <a:schemeClr val="accent1"/>
                </a:solidFill>
              </a:rPr>
              <a:t>г</a:t>
            </a:r>
            <a:r>
              <a:rPr lang="ru-KG" b="1" dirty="0">
                <a:solidFill>
                  <a:schemeClr val="accent1"/>
                </a:solidFill>
              </a:rPr>
              <a:t>р</a:t>
            </a:r>
            <a:r>
              <a:rPr lang="ru-RU" b="1" dirty="0">
                <a:solidFill>
                  <a:schemeClr val="accent1"/>
                </a:solidFill>
              </a:rPr>
              <a:t>а</a:t>
            </a:r>
            <a:r>
              <a:rPr lang="ru-KG" b="1" dirty="0">
                <a:solidFill>
                  <a:schemeClr val="accent1"/>
                </a:solidFill>
              </a:rPr>
              <a:t>ж</a:t>
            </a:r>
            <a:r>
              <a:rPr lang="ru-RU" b="1" dirty="0">
                <a:solidFill>
                  <a:schemeClr val="accent1"/>
                </a:solidFill>
              </a:rPr>
              <a:t>д</a:t>
            </a:r>
            <a:r>
              <a:rPr lang="ru-KG" b="1" dirty="0">
                <a:solidFill>
                  <a:schemeClr val="accent1"/>
                </a:solidFill>
              </a:rPr>
              <a:t>а</a:t>
            </a:r>
            <a:r>
              <a:rPr lang="ru-RU" b="1" dirty="0">
                <a:solidFill>
                  <a:schemeClr val="accent1"/>
                </a:solidFill>
              </a:rPr>
              <a:t>н</a:t>
            </a:r>
            <a:r>
              <a:rPr lang="ru-KG" b="1" dirty="0">
                <a:solidFill>
                  <a:schemeClr val="accent1"/>
                </a:solidFill>
              </a:rPr>
              <a:t>с</a:t>
            </a:r>
            <a:r>
              <a:rPr lang="ru-RU" b="1" dirty="0">
                <a:solidFill>
                  <a:schemeClr val="accent1"/>
                </a:solidFill>
              </a:rPr>
              <a:t>к</a:t>
            </a:r>
            <a:r>
              <a:rPr lang="ru-KG" b="1" dirty="0">
                <a:solidFill>
                  <a:schemeClr val="accent1"/>
                </a:solidFill>
              </a:rPr>
              <a:t>о</a:t>
            </a:r>
            <a:r>
              <a:rPr lang="ru-RU" b="1" dirty="0">
                <a:solidFill>
                  <a:schemeClr val="accent1"/>
                </a:solidFill>
              </a:rPr>
              <a:t>г</a:t>
            </a:r>
            <a:r>
              <a:rPr lang="ru-KG" b="1" dirty="0">
                <a:solidFill>
                  <a:schemeClr val="accent1"/>
                </a:solidFill>
              </a:rPr>
              <a:t>о </a:t>
            </a:r>
            <a:r>
              <a:rPr lang="ru-RU" b="1" dirty="0">
                <a:solidFill>
                  <a:schemeClr val="accent1"/>
                </a:solidFill>
              </a:rPr>
              <a:t>у</a:t>
            </a:r>
            <a:r>
              <a:rPr lang="ru-KG" b="1" dirty="0">
                <a:solidFill>
                  <a:schemeClr val="accent1"/>
                </a:solidFill>
              </a:rPr>
              <a:t>ч</a:t>
            </a:r>
            <a:r>
              <a:rPr lang="ru-RU" b="1" dirty="0">
                <a:solidFill>
                  <a:schemeClr val="accent1"/>
                </a:solidFill>
              </a:rPr>
              <a:t>а</a:t>
            </a:r>
            <a:r>
              <a:rPr lang="ru-KG" b="1" dirty="0">
                <a:solidFill>
                  <a:schemeClr val="accent1"/>
                </a:solidFill>
              </a:rPr>
              <a:t>с</a:t>
            </a:r>
            <a:r>
              <a:rPr lang="ru-RU" b="1" dirty="0">
                <a:solidFill>
                  <a:schemeClr val="accent1"/>
                </a:solidFill>
              </a:rPr>
              <a:t>т</a:t>
            </a:r>
            <a:r>
              <a:rPr lang="ru-KG" b="1" dirty="0">
                <a:solidFill>
                  <a:schemeClr val="accent1"/>
                </a:solidFill>
              </a:rPr>
              <a:t>и</a:t>
            </a:r>
            <a:r>
              <a:rPr lang="ru-RU" b="1" dirty="0">
                <a:solidFill>
                  <a:schemeClr val="accent1"/>
                </a:solidFill>
              </a:rPr>
              <a:t>я</a:t>
            </a:r>
            <a:r>
              <a:rPr lang="ru-KG" b="1" dirty="0">
                <a:solidFill>
                  <a:schemeClr val="accent1"/>
                </a:solidFill>
              </a:rPr>
              <a:t> </a:t>
            </a:r>
          </a:p>
        </p:txBody>
      </p:sp>
      <p:sp>
        <p:nvSpPr>
          <p:cNvPr id="3" name="Объект 2">
            <a:extLst>
              <a:ext uri="{FF2B5EF4-FFF2-40B4-BE49-F238E27FC236}">
                <a16:creationId xmlns:a16="http://schemas.microsoft.com/office/drawing/2014/main" id="{2EBF0809-04A3-4A9A-B279-3AB8BAEF84B8}"/>
              </a:ext>
            </a:extLst>
          </p:cNvPr>
          <p:cNvSpPr>
            <a:spLocks noGrp="1"/>
          </p:cNvSpPr>
          <p:nvPr>
            <p:ph idx="1"/>
          </p:nvPr>
        </p:nvSpPr>
        <p:spPr>
          <a:xfrm>
            <a:off x="632793" y="864705"/>
            <a:ext cx="5257800" cy="5794512"/>
          </a:xfrm>
        </p:spPr>
        <p:txBody>
          <a:bodyPr>
            <a:normAutofit fontScale="25000" lnSpcReduction="20000"/>
          </a:bodyPr>
          <a:lstStyle/>
          <a:p>
            <a:pPr marL="0" indent="0">
              <a:buNone/>
            </a:pPr>
            <a:r>
              <a:rPr lang="ru-RU" sz="5200" b="1" dirty="0">
                <a:solidFill>
                  <a:srgbClr val="FF0000"/>
                </a:solidFill>
              </a:rPr>
              <a:t>Уровень 1. Отсутствие участия</a:t>
            </a:r>
            <a:endParaRPr lang="ru-KG" sz="5200" dirty="0">
              <a:solidFill>
                <a:srgbClr val="FF0000"/>
              </a:solidFill>
            </a:endParaRPr>
          </a:p>
          <a:p>
            <a:r>
              <a:rPr lang="ru-RU" sz="5200" dirty="0"/>
              <a:t>Граждане отстранены от процессов инициирования, разработки и реализации </a:t>
            </a:r>
            <a:r>
              <a:rPr lang="ru-KG" sz="5200" dirty="0"/>
              <a:t>муниципальных </a:t>
            </a:r>
            <a:r>
              <a:rPr lang="ru-RU" sz="5200" dirty="0"/>
              <a:t>программ. Смысл информирования состоит только в оповещении </a:t>
            </a:r>
            <a:r>
              <a:rPr lang="ru-KG" sz="5200" dirty="0"/>
              <a:t>граждан со стороны местных властей </a:t>
            </a:r>
            <a:r>
              <a:rPr lang="ru-RU" sz="5200" dirty="0"/>
              <a:t>о</a:t>
            </a:r>
            <a:r>
              <a:rPr lang="ru-KG" sz="5200" dirty="0"/>
              <a:t>б их принятых </a:t>
            </a:r>
            <a:r>
              <a:rPr lang="ru-RU" sz="5200" dirty="0"/>
              <a:t>решениях, в лучшем случае, идёт объяснение, но есть опасность того, что информация будет искажена.</a:t>
            </a:r>
            <a:endParaRPr lang="ru-KG" sz="5200" dirty="0"/>
          </a:p>
          <a:p>
            <a:pPr marL="0" indent="0">
              <a:buNone/>
            </a:pPr>
            <a:r>
              <a:rPr lang="ru-RU" sz="5200" b="1" dirty="0">
                <a:solidFill>
                  <a:schemeClr val="accent1"/>
                </a:solidFill>
              </a:rPr>
              <a:t>1. Манипулирование</a:t>
            </a:r>
            <a:r>
              <a:rPr lang="ru-RU" sz="5200" dirty="0">
                <a:solidFill>
                  <a:schemeClr val="accent1"/>
                </a:solidFill>
              </a:rPr>
              <a:t> </a:t>
            </a:r>
            <a:r>
              <a:rPr lang="ru-RU" sz="5200" dirty="0"/>
              <a:t>– граждане получают искаженную информацию; если общественность вовлечена в про</a:t>
            </a:r>
            <a:r>
              <a:rPr lang="ru-KG" sz="5200" dirty="0" err="1"/>
              <a:t>цесс</a:t>
            </a:r>
            <a:r>
              <a:rPr lang="ru-KG" sz="5200" dirty="0"/>
              <a:t> принятия решений</a:t>
            </a:r>
            <a:r>
              <a:rPr lang="ru-RU" sz="5200" dirty="0"/>
              <a:t>, то реальные цели не доводятся до сведения общественности. Подлинная информация закрыта для общества.</a:t>
            </a:r>
            <a:endParaRPr lang="ru-KG" sz="5200" dirty="0"/>
          </a:p>
          <a:p>
            <a:pPr marL="0" indent="0">
              <a:buNone/>
            </a:pPr>
            <a:r>
              <a:rPr lang="ru-RU" sz="5200" b="1" dirty="0">
                <a:solidFill>
                  <a:schemeClr val="accent1"/>
                </a:solidFill>
              </a:rPr>
              <a:t>2. Терапия</a:t>
            </a:r>
            <a:r>
              <a:rPr lang="ru-RU" sz="5200" dirty="0">
                <a:solidFill>
                  <a:schemeClr val="accent1"/>
                </a:solidFill>
              </a:rPr>
              <a:t> </a:t>
            </a:r>
            <a:r>
              <a:rPr lang="ru-RU" sz="5200" dirty="0"/>
              <a:t>– сначала принимаются решения, а потом ищутся объяснения их необходимости.</a:t>
            </a:r>
            <a:endParaRPr lang="ru-KG" sz="5200" dirty="0"/>
          </a:p>
          <a:p>
            <a:pPr marL="0" indent="0">
              <a:buNone/>
            </a:pPr>
            <a:r>
              <a:rPr lang="ru-RU" sz="5200" b="1" dirty="0">
                <a:solidFill>
                  <a:schemeClr val="accent1"/>
                </a:solidFill>
              </a:rPr>
              <a:t>3. Информирование</a:t>
            </a:r>
            <a:r>
              <a:rPr lang="ru-RU" sz="5200" dirty="0">
                <a:solidFill>
                  <a:schemeClr val="accent1"/>
                </a:solidFill>
              </a:rPr>
              <a:t> </a:t>
            </a:r>
            <a:r>
              <a:rPr lang="ru-RU" sz="5200" dirty="0"/>
              <a:t>– идет информирование о готовящихся </a:t>
            </a:r>
            <a:r>
              <a:rPr lang="ru-KG" sz="5200" dirty="0"/>
              <a:t>муниципальных </a:t>
            </a:r>
            <a:r>
              <a:rPr lang="ru-RU" sz="5200" dirty="0"/>
              <a:t>программах, их реализации и результатах. Информация не закрыта, но доступ к ней зависит от инициативы самих граждан.</a:t>
            </a:r>
            <a:endParaRPr lang="ru-KG" sz="5200" dirty="0"/>
          </a:p>
          <a:p>
            <a:pPr marL="0" indent="0">
              <a:buNone/>
            </a:pPr>
            <a:r>
              <a:rPr lang="ru-RU" sz="5200" b="1" dirty="0">
                <a:solidFill>
                  <a:srgbClr val="FF0000"/>
                </a:solidFill>
              </a:rPr>
              <a:t>Уровень 2. Символическое участие</a:t>
            </a:r>
            <a:endParaRPr lang="ru-KG" sz="5200" dirty="0">
              <a:solidFill>
                <a:srgbClr val="FF0000"/>
              </a:solidFill>
            </a:endParaRPr>
          </a:p>
          <a:p>
            <a:r>
              <a:rPr lang="ru-RU" sz="5200" dirty="0"/>
              <a:t>Информация о процессах доступна, общественность может привлекаться только на этапе оценки потребностей; на этапе планирования, принятия решения и реализации идёт только информирование населения о ходе работы.</a:t>
            </a:r>
            <a:endParaRPr lang="ru-KG" sz="5200" dirty="0"/>
          </a:p>
          <a:p>
            <a:pPr marL="0" indent="0">
              <a:buNone/>
            </a:pPr>
            <a:r>
              <a:rPr lang="ru-RU" sz="5200" b="1" dirty="0">
                <a:solidFill>
                  <a:schemeClr val="accent1"/>
                </a:solidFill>
              </a:rPr>
              <a:t>4. Консультации</a:t>
            </a:r>
            <a:r>
              <a:rPr lang="ru-RU" sz="5200" dirty="0">
                <a:solidFill>
                  <a:schemeClr val="accent1"/>
                </a:solidFill>
              </a:rPr>
              <a:t> – </a:t>
            </a:r>
            <a:r>
              <a:rPr lang="ru-RU" sz="5200" dirty="0"/>
              <a:t>при разработке </a:t>
            </a:r>
            <a:r>
              <a:rPr lang="ru-KG" sz="5200" dirty="0"/>
              <a:t>муниципальных </a:t>
            </a:r>
            <a:r>
              <a:rPr lang="ru-RU" sz="5200" dirty="0"/>
              <a:t>программ привлекаются участвующие или заинтересованные лица. При обращениях граждан даётся подробное разъяснение о происходящих процессах. Однако, как и при получении любой другой консультации, нужно помнить, что рекомендации и пожелания, высказанные привлечёнными специалистами и структурами, не носят обязательный характер и могут не быть учтены.</a:t>
            </a:r>
            <a:endParaRPr lang="ru-KG" sz="5200" dirty="0"/>
          </a:p>
          <a:p>
            <a:pPr marL="0" indent="0">
              <a:buNone/>
            </a:pPr>
            <a:r>
              <a:rPr lang="ru-RU" sz="5200" b="1" dirty="0">
                <a:solidFill>
                  <a:schemeClr val="accent1"/>
                </a:solidFill>
              </a:rPr>
              <a:t>5. Учет мнения</a:t>
            </a:r>
            <a:r>
              <a:rPr lang="ru-RU" sz="5200" dirty="0">
                <a:solidFill>
                  <a:schemeClr val="accent1"/>
                </a:solidFill>
              </a:rPr>
              <a:t> – </a:t>
            </a:r>
            <a:r>
              <a:rPr lang="ru-RU" sz="5200" dirty="0"/>
              <a:t>есть механизмы оценки нужд и потребностей местного сообщества, существует система работы с общественностью (общественные приёмные, «горячие телефоны» и пр.), законодательно закреплена обязанность государственных</a:t>
            </a:r>
            <a:r>
              <a:rPr lang="ru-KG" sz="5200" dirty="0"/>
              <a:t>, муниципальных </a:t>
            </a:r>
            <a:r>
              <a:rPr lang="ru-RU" sz="5200" dirty="0"/>
              <a:t>органов учитывать мнение общественности при разработке решений.</a:t>
            </a:r>
            <a:endParaRPr lang="ru-KG" sz="5200" dirty="0"/>
          </a:p>
          <a:p>
            <a:pPr marL="0" indent="0">
              <a:buNone/>
            </a:pPr>
            <a:r>
              <a:rPr lang="ru-RU" sz="5200" b="1" dirty="0"/>
              <a:t> </a:t>
            </a:r>
            <a:endParaRPr lang="ru-KG" sz="5200" dirty="0"/>
          </a:p>
          <a:p>
            <a:endParaRPr lang="ru-KG" dirty="0"/>
          </a:p>
        </p:txBody>
      </p:sp>
      <p:sp>
        <p:nvSpPr>
          <p:cNvPr id="4" name="Объект 2">
            <a:extLst>
              <a:ext uri="{FF2B5EF4-FFF2-40B4-BE49-F238E27FC236}">
                <a16:creationId xmlns:a16="http://schemas.microsoft.com/office/drawing/2014/main" id="{E3434179-3C17-4AB4-96E4-3FC229B6D0DA}"/>
              </a:ext>
            </a:extLst>
          </p:cNvPr>
          <p:cNvSpPr txBox="1">
            <a:spLocks/>
          </p:cNvSpPr>
          <p:nvPr/>
        </p:nvSpPr>
        <p:spPr>
          <a:xfrm>
            <a:off x="6301408" y="864705"/>
            <a:ext cx="5413514" cy="374705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1200" b="1" dirty="0"/>
              <a:t> </a:t>
            </a:r>
            <a:r>
              <a:rPr lang="ru-RU" sz="1400" b="1" dirty="0">
                <a:solidFill>
                  <a:srgbClr val="FF0000"/>
                </a:solidFill>
              </a:rPr>
              <a:t>Уровень 3. Реальные полномочия</a:t>
            </a:r>
            <a:endParaRPr lang="ru-KG" sz="1400" dirty="0">
              <a:solidFill>
                <a:srgbClr val="FF0000"/>
              </a:solidFill>
            </a:endParaRPr>
          </a:p>
          <a:p>
            <a:r>
              <a:rPr lang="ru-RU" sz="1400" dirty="0"/>
              <a:t>Возможность участия в процессе, влияния на решения и их контроля. Существуют </a:t>
            </a:r>
            <a:r>
              <a:rPr lang="ru-KG" sz="1400" dirty="0"/>
              <a:t>на местах </a:t>
            </a:r>
            <a:r>
              <a:rPr lang="ru-RU" sz="1400" dirty="0"/>
              <a:t>сильные общественные организации, которые реализуют государственные </a:t>
            </a:r>
            <a:r>
              <a:rPr lang="ru-KG" sz="1400" dirty="0"/>
              <a:t>и муниципальные </a:t>
            </a:r>
            <a:r>
              <a:rPr lang="ru-RU" sz="1400" dirty="0"/>
              <a:t>программы, участвуют в их разработке.</a:t>
            </a:r>
            <a:endParaRPr lang="ru-KG" sz="1400" dirty="0"/>
          </a:p>
          <a:p>
            <a:pPr marL="0" indent="0">
              <a:buFont typeface="Arial" panose="020B0604020202020204" pitchFamily="34" charset="0"/>
              <a:buNone/>
            </a:pPr>
            <a:r>
              <a:rPr lang="ru-RU" sz="1400" b="1" dirty="0">
                <a:solidFill>
                  <a:schemeClr val="accent1"/>
                </a:solidFill>
              </a:rPr>
              <a:t>6. Партнерство</a:t>
            </a:r>
            <a:r>
              <a:rPr lang="ru-RU" sz="1400" dirty="0">
                <a:solidFill>
                  <a:schemeClr val="accent1"/>
                </a:solidFill>
              </a:rPr>
              <a:t> </a:t>
            </a:r>
            <a:r>
              <a:rPr lang="ru-RU" sz="1400" dirty="0"/>
              <a:t>– возможность совместной реализации части государственных </a:t>
            </a:r>
            <a:r>
              <a:rPr lang="ru-KG" sz="1400" dirty="0"/>
              <a:t>и муниципальных </a:t>
            </a:r>
            <a:r>
              <a:rPr lang="ru-RU" sz="1400" dirty="0"/>
              <a:t>программ общественными организациями в рамках социального заказа. Равноправие общественности и органов власти в принятии решений.</a:t>
            </a:r>
            <a:endParaRPr lang="ru-KG" sz="1400" dirty="0"/>
          </a:p>
          <a:p>
            <a:pPr marL="0" indent="0">
              <a:buFont typeface="Arial" panose="020B0604020202020204" pitchFamily="34" charset="0"/>
              <a:buNone/>
            </a:pPr>
            <a:r>
              <a:rPr lang="ru-RU" sz="1400" b="1" dirty="0">
                <a:solidFill>
                  <a:schemeClr val="accent1"/>
                </a:solidFill>
              </a:rPr>
              <a:t>7. Делегирование полномочий</a:t>
            </a:r>
            <a:r>
              <a:rPr lang="ru-RU" sz="1400" dirty="0">
                <a:solidFill>
                  <a:schemeClr val="accent1"/>
                </a:solidFill>
              </a:rPr>
              <a:t> </a:t>
            </a:r>
            <a:r>
              <a:rPr lang="ru-RU" sz="1400" dirty="0"/>
              <a:t>– государство передаёт часть своих функций управления местному сообществу.</a:t>
            </a:r>
            <a:endParaRPr lang="ru-KG" sz="1400" dirty="0"/>
          </a:p>
          <a:p>
            <a:pPr marL="0" indent="0">
              <a:buFont typeface="Arial" panose="020B0604020202020204" pitchFamily="34" charset="0"/>
              <a:buNone/>
            </a:pPr>
            <a:r>
              <a:rPr lang="ru-RU" sz="1400" b="1" dirty="0">
                <a:solidFill>
                  <a:schemeClr val="accent1"/>
                </a:solidFill>
              </a:rPr>
              <a:t>8. </a:t>
            </a:r>
            <a:r>
              <a:rPr lang="ru-RU" sz="1400" b="1" dirty="0">
                <a:solidFill>
                  <a:srgbClr val="D60093"/>
                </a:solidFill>
              </a:rPr>
              <a:t>Гражданское управление</a:t>
            </a:r>
            <a:r>
              <a:rPr lang="ru-RU" sz="1400" dirty="0">
                <a:solidFill>
                  <a:srgbClr val="D60093"/>
                </a:solidFill>
              </a:rPr>
              <a:t> </a:t>
            </a:r>
            <a:r>
              <a:rPr lang="ru-RU" sz="1400" dirty="0"/>
              <a:t>– у местного сообщества есть финансовая самостоятельность, достаточно широкие полномочия, независимость в принятии решений, и организационные возможности осуществлять местное самоуправление непосредственно, то есть на сходах или собраниях. При этом единственным ограничением будет являться соблюдение общей законности действий, по принципу «не запрещённое законом дозволено».</a:t>
            </a:r>
            <a:endParaRPr lang="ru-KG" sz="1400" dirty="0"/>
          </a:p>
        </p:txBody>
      </p:sp>
      <p:sp>
        <p:nvSpPr>
          <p:cNvPr id="5" name="Прямоугольник 4">
            <a:extLst>
              <a:ext uri="{FF2B5EF4-FFF2-40B4-BE49-F238E27FC236}">
                <a16:creationId xmlns:a16="http://schemas.microsoft.com/office/drawing/2014/main" id="{3BC11DCD-020E-44CD-A8FC-29C2CF2770B3}"/>
              </a:ext>
            </a:extLst>
          </p:cNvPr>
          <p:cNvSpPr/>
          <p:nvPr/>
        </p:nvSpPr>
        <p:spPr>
          <a:xfrm>
            <a:off x="6301408" y="4800601"/>
            <a:ext cx="5413514" cy="1754326"/>
          </a:xfrm>
          <a:prstGeom prst="rect">
            <a:avLst/>
          </a:prstGeom>
        </p:spPr>
        <p:txBody>
          <a:bodyPr wrap="square">
            <a:spAutoFit/>
          </a:bodyPr>
          <a:lstStyle/>
          <a:p>
            <a:pPr algn="ctr"/>
            <a:r>
              <a:rPr lang="ru-KG" b="1" dirty="0">
                <a:solidFill>
                  <a:srgbClr val="D60093"/>
                </a:solidFill>
              </a:rPr>
              <a:t>Н</a:t>
            </a:r>
            <a:r>
              <a:rPr lang="ru-RU" b="1" dirty="0" err="1">
                <a:solidFill>
                  <a:srgbClr val="D60093"/>
                </a:solidFill>
              </a:rPr>
              <a:t>аивысш</a:t>
            </a:r>
            <a:r>
              <a:rPr lang="ru-KG" b="1" dirty="0">
                <a:solidFill>
                  <a:srgbClr val="D60093"/>
                </a:solidFill>
              </a:rPr>
              <a:t>им уровнем </a:t>
            </a:r>
            <a:r>
              <a:rPr lang="ru-RU" b="1" dirty="0">
                <a:solidFill>
                  <a:srgbClr val="D60093"/>
                </a:solidFill>
              </a:rPr>
              <a:t>реализации гражданского участия является </a:t>
            </a:r>
            <a:r>
              <a:rPr lang="ru-RU" b="1" u="sng" dirty="0">
                <a:solidFill>
                  <a:srgbClr val="D60093"/>
                </a:solidFill>
              </a:rPr>
              <a:t>гражданское управление,</a:t>
            </a:r>
            <a:r>
              <a:rPr lang="ru-RU" b="1" dirty="0">
                <a:solidFill>
                  <a:srgbClr val="D60093"/>
                </a:solidFill>
              </a:rPr>
              <a:t> основанное на самоуправленческой активности населения, осознании им своей ответственности за управление местными делами. Это и есть сформировавшееся гражданское общество</a:t>
            </a:r>
            <a:r>
              <a:rPr lang="ru-KG" b="1" dirty="0">
                <a:solidFill>
                  <a:srgbClr val="D60093"/>
                </a:solidFill>
              </a:rPr>
              <a:t>!</a:t>
            </a:r>
          </a:p>
        </p:txBody>
      </p:sp>
    </p:spTree>
    <p:extLst>
      <p:ext uri="{BB962C8B-B14F-4D97-AF65-F5344CB8AC3E}">
        <p14:creationId xmlns:p14="http://schemas.microsoft.com/office/powerpoint/2010/main" val="35565796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4323" y="1943100"/>
            <a:ext cx="4953001" cy="2381250"/>
          </a:xfrm>
        </p:spPr>
        <p:txBody>
          <a:bodyPr>
            <a:normAutofit/>
          </a:bodyPr>
          <a:lstStyle/>
          <a:p>
            <a:pPr marL="0" indent="0">
              <a:buNone/>
            </a:pPr>
            <a:r>
              <a:rPr lang="ru-RU" sz="2400" b="1" dirty="0"/>
              <a:t>«… каждый человек имеет право принимать участие  в работе своего правительства»</a:t>
            </a:r>
            <a:endParaRPr lang="ru-RU" sz="2400" dirty="0"/>
          </a:p>
          <a:p>
            <a:pPr marL="0" indent="0">
              <a:buNone/>
            </a:pPr>
            <a:r>
              <a:rPr lang="ru-RU" sz="1700" i="1" dirty="0">
                <a:solidFill>
                  <a:schemeClr val="accent2">
                    <a:lumMod val="75000"/>
                  </a:schemeClr>
                </a:solidFill>
              </a:rPr>
              <a:t>Всеобщая Декларация прав человека, принятая на Генеральной Ассамблее ООН 10 декабря 1948 г. (статья 21)</a:t>
            </a:r>
            <a:r>
              <a:rPr lang="ru-RU" sz="1700" dirty="0">
                <a:solidFill>
                  <a:schemeClr val="accent2">
                    <a:lumMod val="75000"/>
                  </a:schemeClr>
                </a:solidFill>
              </a:rPr>
              <a:t> </a:t>
            </a:r>
          </a:p>
        </p:txBody>
      </p:sp>
      <p:pic>
        <p:nvPicPr>
          <p:cNvPr id="4" name="Picutre 1"/>
          <p:cNvPicPr>
            <a:picLocks/>
          </p:cNvPicPr>
          <p:nvPr/>
        </p:nvPicPr>
        <p:blipFill>
          <a:blip r:embed="rId2"/>
          <a:stretch/>
        </p:blipFill>
        <p:spPr>
          <a:xfrm>
            <a:off x="161925" y="4429125"/>
            <a:ext cx="5105399" cy="2324100"/>
          </a:xfrm>
          <a:prstGeom prst="rect">
            <a:avLst/>
          </a:prstGeom>
        </p:spPr>
      </p:pic>
      <p:sp>
        <p:nvSpPr>
          <p:cNvPr id="5"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7" name="Прямоугольник 6"/>
          <p:cNvSpPr/>
          <p:nvPr/>
        </p:nvSpPr>
        <p:spPr>
          <a:xfrm>
            <a:off x="6162675" y="2286000"/>
            <a:ext cx="5753100" cy="3419398"/>
          </a:xfrm>
          <a:prstGeom prst="rect">
            <a:avLst/>
          </a:prstGeom>
        </p:spPr>
        <p:txBody>
          <a:bodyPr wrap="square">
            <a:spAutoFit/>
          </a:bodyPr>
          <a:lstStyle/>
          <a:p>
            <a:pPr>
              <a:lnSpc>
                <a:spcPct val="90000"/>
              </a:lnSpc>
              <a:spcBef>
                <a:spcPts val="1000"/>
              </a:spcBef>
            </a:pPr>
            <a:r>
              <a:rPr lang="ru-RU" sz="2400" b="1" dirty="0"/>
              <a:t>«… три элемента права на участие в ведении государственных дел: </a:t>
            </a:r>
          </a:p>
          <a:p>
            <a:pPr>
              <a:lnSpc>
                <a:spcPct val="90000"/>
              </a:lnSpc>
              <a:spcBef>
                <a:spcPts val="1000"/>
              </a:spcBef>
            </a:pPr>
            <a:r>
              <a:rPr lang="ru-RU" sz="2400" b="1" dirty="0"/>
              <a:t>а) </a:t>
            </a:r>
            <a:r>
              <a:rPr lang="ru-RU" sz="2400" b="1" u="sng" dirty="0"/>
              <a:t>пра­во принимать участие в ведении государствен­ных дел; </a:t>
            </a:r>
          </a:p>
          <a:p>
            <a:pPr>
              <a:lnSpc>
                <a:spcPct val="90000"/>
              </a:lnSpc>
              <a:spcBef>
                <a:spcPts val="1000"/>
              </a:spcBef>
            </a:pPr>
            <a:r>
              <a:rPr lang="ru-RU" sz="2400" dirty="0"/>
              <a:t>b) право голосовать и быть избранным; </a:t>
            </a:r>
          </a:p>
          <a:p>
            <a:pPr>
              <a:lnSpc>
                <a:spcPct val="90000"/>
              </a:lnSpc>
              <a:spcBef>
                <a:spcPts val="1000"/>
              </a:spcBef>
            </a:pPr>
            <a:r>
              <a:rPr lang="ru-RU" sz="2400" dirty="0"/>
              <a:t>с) право допускаться к государственной служ­бе»</a:t>
            </a:r>
          </a:p>
          <a:p>
            <a:pPr lvl="0"/>
            <a:r>
              <a:rPr lang="ru-RU" sz="2000" i="1" dirty="0">
                <a:solidFill>
                  <a:schemeClr val="accent2">
                    <a:lumMod val="75000"/>
                  </a:schemeClr>
                </a:solidFill>
              </a:rPr>
              <a:t>Международный пакт о граж­данских и политических правах (статья 25) </a:t>
            </a:r>
          </a:p>
        </p:txBody>
      </p:sp>
      <p:sp>
        <p:nvSpPr>
          <p:cNvPr id="2" name="Прямоугольник 1"/>
          <p:cNvSpPr/>
          <p:nvPr/>
        </p:nvSpPr>
        <p:spPr>
          <a:xfrm>
            <a:off x="457200" y="228599"/>
            <a:ext cx="10829925" cy="1200329"/>
          </a:xfrm>
          <a:prstGeom prst="rect">
            <a:avLst/>
          </a:prstGeom>
        </p:spPr>
        <p:txBody>
          <a:bodyPr wrap="square">
            <a:spAutoFit/>
          </a:bodyPr>
          <a:lstStyle/>
          <a:p>
            <a:pPr algn="ctr"/>
            <a:r>
              <a:rPr lang="ru-RU" sz="3600" b="1" dirty="0">
                <a:solidFill>
                  <a:schemeClr val="accent1"/>
                </a:solidFill>
              </a:rPr>
              <a:t>«Принцип участия» граждан и </a:t>
            </a:r>
          </a:p>
          <a:p>
            <a:pPr algn="ctr"/>
            <a:r>
              <a:rPr lang="ru-RU" sz="3600" b="1" dirty="0">
                <a:solidFill>
                  <a:schemeClr val="accent1"/>
                </a:solidFill>
              </a:rPr>
              <a:t>«право на участие в ведении государственных дел» </a:t>
            </a:r>
            <a:endParaRPr lang="ru-RU" sz="3600" dirty="0">
              <a:solidFill>
                <a:schemeClr val="accent1"/>
              </a:solidFill>
            </a:endParaRPr>
          </a:p>
        </p:txBody>
      </p:sp>
    </p:spTree>
    <p:extLst>
      <p:ext uri="{BB962C8B-B14F-4D97-AF65-F5344CB8AC3E}">
        <p14:creationId xmlns:p14="http://schemas.microsoft.com/office/powerpoint/2010/main" val="929421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84B048-FF58-4653-9C44-D93542A54D73}"/>
              </a:ext>
            </a:extLst>
          </p:cNvPr>
          <p:cNvSpPr>
            <a:spLocks noGrp="1"/>
          </p:cNvSpPr>
          <p:nvPr>
            <p:ph type="title"/>
          </p:nvPr>
        </p:nvSpPr>
        <p:spPr>
          <a:xfrm>
            <a:off x="838200" y="365125"/>
            <a:ext cx="10515600" cy="777875"/>
          </a:xfrm>
        </p:spPr>
        <p:txBody>
          <a:bodyPr/>
          <a:lstStyle/>
          <a:p>
            <a:pPr algn="ctr"/>
            <a:r>
              <a:rPr lang="ru-RU" b="1" dirty="0">
                <a:solidFill>
                  <a:srgbClr val="C00000"/>
                </a:solidFill>
              </a:rPr>
              <a:t>П</a:t>
            </a:r>
            <a:r>
              <a:rPr lang="ru-KG" b="1" dirty="0">
                <a:solidFill>
                  <a:srgbClr val="C00000"/>
                </a:solidFill>
              </a:rPr>
              <a:t>РАВА И СВОБОДЫ</a:t>
            </a:r>
          </a:p>
        </p:txBody>
      </p:sp>
      <p:sp>
        <p:nvSpPr>
          <p:cNvPr id="3" name="Объект 2">
            <a:extLst>
              <a:ext uri="{FF2B5EF4-FFF2-40B4-BE49-F238E27FC236}">
                <a16:creationId xmlns:a16="http://schemas.microsoft.com/office/drawing/2014/main" id="{39F1F65A-E5EC-4B33-96C9-7A47FC25D557}"/>
              </a:ext>
            </a:extLst>
          </p:cNvPr>
          <p:cNvSpPr>
            <a:spLocks noGrp="1"/>
          </p:cNvSpPr>
          <p:nvPr>
            <p:ph idx="1"/>
          </p:nvPr>
        </p:nvSpPr>
        <p:spPr>
          <a:xfrm>
            <a:off x="838198" y="1371737"/>
            <a:ext cx="5105400" cy="2246105"/>
          </a:xfrm>
          <a:solidFill>
            <a:schemeClr val="accent2">
              <a:lumMod val="20000"/>
              <a:lumOff val="80000"/>
            </a:schemeClr>
          </a:solidFill>
        </p:spPr>
        <p:txBody>
          <a:bodyPr>
            <a:normAutofit/>
          </a:bodyPr>
          <a:lstStyle/>
          <a:p>
            <a:pPr marL="0" indent="0">
              <a:buNone/>
            </a:pPr>
            <a:r>
              <a:rPr lang="ru-RU" dirty="0"/>
              <a:t>Если у меня есть </a:t>
            </a:r>
            <a:r>
              <a:rPr lang="ru-RU" dirty="0">
                <a:solidFill>
                  <a:srgbClr val="C00000"/>
                </a:solidFill>
              </a:rPr>
              <a:t>право</a:t>
            </a:r>
            <a:r>
              <a:rPr lang="ru-RU" dirty="0"/>
              <a:t> на что-то, значит, есть обязанность у власти. </a:t>
            </a:r>
            <a:endParaRPr lang="ru-KG" dirty="0"/>
          </a:p>
        </p:txBody>
      </p:sp>
      <p:sp>
        <p:nvSpPr>
          <p:cNvPr id="4" name="Объект 2">
            <a:extLst>
              <a:ext uri="{FF2B5EF4-FFF2-40B4-BE49-F238E27FC236}">
                <a16:creationId xmlns:a16="http://schemas.microsoft.com/office/drawing/2014/main" id="{A7271E30-7EAE-4ED1-A73B-DE2A2C14ADEC}"/>
              </a:ext>
            </a:extLst>
          </p:cNvPr>
          <p:cNvSpPr txBox="1">
            <a:spLocks/>
          </p:cNvSpPr>
          <p:nvPr/>
        </p:nvSpPr>
        <p:spPr>
          <a:xfrm>
            <a:off x="6248404" y="1371738"/>
            <a:ext cx="5105400" cy="2246105"/>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KG" dirty="0"/>
              <a:t>Е</a:t>
            </a:r>
            <a:r>
              <a:rPr lang="ru-RU" dirty="0" err="1"/>
              <a:t>сли</a:t>
            </a:r>
            <a:r>
              <a:rPr lang="ru-RU" dirty="0"/>
              <a:t> же у меня есть </a:t>
            </a:r>
            <a:r>
              <a:rPr lang="ru-RU" dirty="0">
                <a:solidFill>
                  <a:srgbClr val="C00000"/>
                </a:solidFill>
              </a:rPr>
              <a:t>свобода</a:t>
            </a:r>
            <a:r>
              <a:rPr lang="ru-RU" dirty="0"/>
              <a:t> на что-то, это значит, что есть такой район в моей жизни, в который те, у кого есть власть, не должны вмешиваться. </a:t>
            </a:r>
            <a:endParaRPr lang="ru-KG" dirty="0"/>
          </a:p>
        </p:txBody>
      </p:sp>
      <p:sp>
        <p:nvSpPr>
          <p:cNvPr id="5" name="Объект 2">
            <a:extLst>
              <a:ext uri="{FF2B5EF4-FFF2-40B4-BE49-F238E27FC236}">
                <a16:creationId xmlns:a16="http://schemas.microsoft.com/office/drawing/2014/main" id="{0628B7BA-1EAA-49B6-A92B-C729572308A4}"/>
              </a:ext>
            </a:extLst>
          </p:cNvPr>
          <p:cNvSpPr txBox="1">
            <a:spLocks/>
          </p:cNvSpPr>
          <p:nvPr/>
        </p:nvSpPr>
        <p:spPr>
          <a:xfrm>
            <a:off x="1679714" y="4273826"/>
            <a:ext cx="8259416" cy="1709531"/>
          </a:xfrm>
          <a:prstGeom prst="rect">
            <a:avLst/>
          </a:prstGeom>
          <a:solidFill>
            <a:schemeClr val="accent6">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dirty="0">
                <a:solidFill>
                  <a:srgbClr val="C00000"/>
                </a:solidFill>
              </a:rPr>
              <a:t>Мое право </a:t>
            </a:r>
            <a:r>
              <a:rPr lang="ru-RU" dirty="0"/>
              <a:t>— это обязанность власти что-то сделать, </a:t>
            </a:r>
            <a:r>
              <a:rPr lang="ru-RU" dirty="0">
                <a:solidFill>
                  <a:srgbClr val="C00000"/>
                </a:solidFill>
              </a:rPr>
              <a:t>моя свобода</a:t>
            </a:r>
            <a:r>
              <a:rPr lang="ru-RU" dirty="0"/>
              <a:t> — это запрет ей действовать в какой-либо области.</a:t>
            </a:r>
            <a:endParaRPr lang="ru-KG" dirty="0"/>
          </a:p>
          <a:p>
            <a:endParaRPr lang="ru-KG" dirty="0"/>
          </a:p>
        </p:txBody>
      </p:sp>
    </p:spTree>
    <p:extLst>
      <p:ext uri="{BB962C8B-B14F-4D97-AF65-F5344CB8AC3E}">
        <p14:creationId xmlns:p14="http://schemas.microsoft.com/office/powerpoint/2010/main" val="3987051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567689" y="1257300"/>
            <a:ext cx="11290935" cy="5600700"/>
          </a:xfrm>
        </p:spPr>
        <p:txBody>
          <a:bodyPr>
            <a:normAutofit/>
          </a:bodyPr>
          <a:lstStyle/>
          <a:p>
            <a:pPr marL="0" indent="0">
              <a:buNone/>
            </a:pPr>
            <a:r>
              <a:rPr lang="ru-RU" b="1" dirty="0">
                <a:solidFill>
                  <a:schemeClr val="tx2">
                    <a:lumMod val="60000"/>
                    <a:lumOff val="40000"/>
                  </a:schemeClr>
                </a:solidFill>
              </a:rPr>
              <a:t>Руководящие принципы для государств </a:t>
            </a:r>
            <a:br>
              <a:rPr lang="ru-RU" b="1" dirty="0">
                <a:solidFill>
                  <a:schemeClr val="tx2">
                    <a:lumMod val="60000"/>
                    <a:lumOff val="40000"/>
                  </a:schemeClr>
                </a:solidFill>
              </a:rPr>
            </a:br>
            <a:r>
              <a:rPr lang="ru-RU" b="1" dirty="0">
                <a:solidFill>
                  <a:schemeClr val="tx2">
                    <a:lumMod val="60000"/>
                    <a:lumOff val="40000"/>
                  </a:schemeClr>
                </a:solidFill>
              </a:rPr>
              <a:t>по эффективному осуществлению права на участие в ведении государственных дел </a:t>
            </a:r>
            <a:r>
              <a:rPr lang="ru-RU" dirty="0"/>
              <a:t>(Управление Верховного комиссара ООН по правам человека, 2018 г.) </a:t>
            </a:r>
            <a:br>
              <a:rPr lang="ru-RU" dirty="0"/>
            </a:br>
            <a:endParaRPr lang="ru-RU" dirty="0"/>
          </a:p>
          <a:p>
            <a:r>
              <a:rPr lang="ru-RU" dirty="0"/>
              <a:t>Разработаны по просьбе Совета ООН по правам человека после широких консультаций </a:t>
            </a:r>
            <a:r>
              <a:rPr lang="ru-RU" b="1" dirty="0">
                <a:solidFill>
                  <a:srgbClr val="C00000"/>
                </a:solidFill>
              </a:rPr>
              <a:t>в масштабе всего земного шара</a:t>
            </a:r>
            <a:r>
              <a:rPr lang="ru-RU" dirty="0"/>
              <a:t>. </a:t>
            </a:r>
          </a:p>
          <a:p>
            <a:r>
              <a:rPr lang="ru-RU" dirty="0"/>
              <a:t>Изложены основные принципы и важные предварительные условия </a:t>
            </a:r>
            <a:r>
              <a:rPr lang="ru-RU" b="1" dirty="0">
                <a:solidFill>
                  <a:srgbClr val="C00000"/>
                </a:solidFill>
              </a:rPr>
              <a:t>права на участие </a:t>
            </a:r>
            <a:r>
              <a:rPr lang="ru-RU" dirty="0"/>
              <a:t>в ведении государственных дел и даны практические рекомендации, касающиеся избирательного и </a:t>
            </a:r>
            <a:r>
              <a:rPr lang="ru-RU" b="1" dirty="0">
                <a:solidFill>
                  <a:srgbClr val="C00000"/>
                </a:solidFill>
              </a:rPr>
              <a:t>неизбирательного аспекта участия</a:t>
            </a:r>
            <a:r>
              <a:rPr lang="ru-RU" dirty="0"/>
              <a:t> как на национальном, так и на международном уровнях.</a:t>
            </a:r>
          </a:p>
          <a:p>
            <a:endParaRPr lang="ru-RU" dirty="0"/>
          </a:p>
          <a:p>
            <a:pPr marL="0" indent="0">
              <a:buNone/>
            </a:pPr>
            <a:endParaRPr lang="ru-RU" dirty="0"/>
          </a:p>
        </p:txBody>
      </p:sp>
      <p:sp>
        <p:nvSpPr>
          <p:cNvPr id="4" name="Прямоугольник 3"/>
          <p:cNvSpPr/>
          <p:nvPr/>
        </p:nvSpPr>
        <p:spPr>
          <a:xfrm>
            <a:off x="771525" y="-44629"/>
            <a:ext cx="10829925" cy="1200329"/>
          </a:xfrm>
          <a:prstGeom prst="rect">
            <a:avLst/>
          </a:prstGeom>
        </p:spPr>
        <p:txBody>
          <a:bodyPr wrap="square">
            <a:spAutoFit/>
          </a:bodyPr>
          <a:lstStyle/>
          <a:p>
            <a:pPr algn="ctr"/>
            <a:r>
              <a:rPr lang="ru-RU" sz="3600" b="1" dirty="0">
                <a:solidFill>
                  <a:schemeClr val="accent1"/>
                </a:solidFill>
              </a:rPr>
              <a:t>«Принцип участия» граждан и </a:t>
            </a:r>
          </a:p>
          <a:p>
            <a:pPr algn="ctr"/>
            <a:r>
              <a:rPr lang="ru-RU" sz="3600" b="1" dirty="0">
                <a:solidFill>
                  <a:schemeClr val="accent1"/>
                </a:solidFill>
              </a:rPr>
              <a:t>«право на участие в ведении государственных дел» </a:t>
            </a:r>
            <a:endParaRPr lang="ru-RU" sz="3600" dirty="0">
              <a:solidFill>
                <a:schemeClr val="accent1"/>
              </a:solidFill>
            </a:endParaRPr>
          </a:p>
        </p:txBody>
      </p:sp>
    </p:spTree>
    <p:extLst>
      <p:ext uri="{BB962C8B-B14F-4D97-AF65-F5344CB8AC3E}">
        <p14:creationId xmlns:p14="http://schemas.microsoft.com/office/powerpoint/2010/main" val="2593773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3256" y="305490"/>
            <a:ext cx="10805160" cy="1730375"/>
          </a:xfrm>
        </p:spPr>
        <p:txBody>
          <a:bodyPr>
            <a:noAutofit/>
          </a:bodyPr>
          <a:lstStyle/>
          <a:p>
            <a:r>
              <a:rPr lang="ru-RU" sz="2400" b="1" dirty="0">
                <a:solidFill>
                  <a:schemeClr val="accent1"/>
                </a:solidFill>
              </a:rPr>
              <a:t>Руководящие принципы для государств </a:t>
            </a:r>
            <a:br>
              <a:rPr lang="ru-RU" sz="2400" b="1" dirty="0">
                <a:solidFill>
                  <a:schemeClr val="accent1"/>
                </a:solidFill>
              </a:rPr>
            </a:br>
            <a:r>
              <a:rPr lang="ru-RU" sz="2400" b="1" dirty="0">
                <a:solidFill>
                  <a:schemeClr val="accent1"/>
                </a:solidFill>
              </a:rPr>
              <a:t>по эффективному осуществлению права на участие в ведении государственных дел  </a:t>
            </a:r>
            <a:r>
              <a:rPr lang="ru-RU" sz="2400" dirty="0"/>
              <a:t>(2018 г., Управление Верховного комиссара Организации Объединенных Наций по правам человека </a:t>
            </a:r>
            <a:br>
              <a:rPr lang="ru-RU" sz="2400" dirty="0"/>
            </a:br>
            <a:endParaRPr lang="ru-RU" sz="2400" dirty="0"/>
          </a:p>
        </p:txBody>
      </p:sp>
      <p:sp>
        <p:nvSpPr>
          <p:cNvPr id="5" name="Объект 4"/>
          <p:cNvSpPr>
            <a:spLocks noGrp="1"/>
          </p:cNvSpPr>
          <p:nvPr>
            <p:ph idx="1"/>
          </p:nvPr>
        </p:nvSpPr>
        <p:spPr>
          <a:xfrm>
            <a:off x="320040" y="2162175"/>
            <a:ext cx="11673840" cy="4528184"/>
          </a:xfrm>
        </p:spPr>
        <p:txBody>
          <a:bodyPr>
            <a:normAutofit/>
          </a:bodyPr>
          <a:lstStyle/>
          <a:p>
            <a:pPr marL="0" indent="0">
              <a:buNone/>
            </a:pPr>
            <a:r>
              <a:rPr lang="ru-RU" b="1" i="1" cap="small" dirty="0">
                <a:solidFill>
                  <a:srgbClr val="C00000"/>
                </a:solidFill>
              </a:rPr>
              <a:t>Участие</a:t>
            </a:r>
            <a:r>
              <a:rPr lang="ru-RU" b="1" i="1" dirty="0">
                <a:solidFill>
                  <a:srgbClr val="C00000"/>
                </a:solidFill>
              </a:rPr>
              <a:t> - </a:t>
            </a:r>
            <a:r>
              <a:rPr lang="ru-RU" b="1" i="1" cap="small" dirty="0">
                <a:solidFill>
                  <a:srgbClr val="C00000"/>
                </a:solidFill>
              </a:rPr>
              <a:t>это долгосрочное обязательство</a:t>
            </a:r>
            <a:endParaRPr lang="ru-RU" dirty="0">
              <a:solidFill>
                <a:srgbClr val="C00000"/>
              </a:solidFill>
            </a:endParaRPr>
          </a:p>
          <a:p>
            <a:pPr marL="0" indent="0">
              <a:buNone/>
            </a:pPr>
            <a:r>
              <a:rPr lang="ru-RU" dirty="0"/>
              <a:t>Значимое участие требует долгосрочных усилий со сторон государственных органов, а также искренней политической воли и доверия.</a:t>
            </a:r>
          </a:p>
          <a:p>
            <a:pPr marL="0" indent="0">
              <a:buNone/>
            </a:pPr>
            <a:r>
              <a:rPr lang="ru-RU" b="1" i="1" cap="small" dirty="0">
                <a:solidFill>
                  <a:srgbClr val="C00000"/>
                </a:solidFill>
              </a:rPr>
              <a:t>Технология</a:t>
            </a:r>
            <a:r>
              <a:rPr lang="ru-RU" b="1" i="1" dirty="0">
                <a:solidFill>
                  <a:srgbClr val="C00000"/>
                </a:solidFill>
              </a:rPr>
              <a:t> – </a:t>
            </a:r>
            <a:r>
              <a:rPr lang="ru-RU" b="1" i="1" cap="small" dirty="0">
                <a:solidFill>
                  <a:srgbClr val="C00000"/>
                </a:solidFill>
              </a:rPr>
              <a:t>дополнительный </a:t>
            </a:r>
            <a:r>
              <a:rPr lang="ru-RU" b="1" i="1" dirty="0">
                <a:solidFill>
                  <a:srgbClr val="C00000"/>
                </a:solidFill>
              </a:rPr>
              <a:t>ИНСТРУМЕНТ УЧАСТИЯ</a:t>
            </a:r>
            <a:endParaRPr lang="ru-RU" dirty="0">
              <a:solidFill>
                <a:srgbClr val="C00000"/>
              </a:solidFill>
            </a:endParaRPr>
          </a:p>
          <a:p>
            <a:r>
              <a:rPr lang="ru-RU" dirty="0"/>
              <a:t>Информационные и коммуникационные технологии (ИКТ) предлагают новые механизмы и инструменты участия, расширяя пространство взаимодействия и повышая эффективность деятельности ответственных правительств</a:t>
            </a:r>
          </a:p>
          <a:p>
            <a:pPr marL="0" indent="0">
              <a:buNone/>
            </a:pPr>
            <a:endParaRPr lang="ru-RU" dirty="0"/>
          </a:p>
          <a:p>
            <a:pPr marL="0" indent="0">
              <a:buNone/>
            </a:pPr>
            <a:endParaRPr lang="ru-RU" dirty="0"/>
          </a:p>
        </p:txBody>
      </p:sp>
    </p:spTree>
    <p:extLst>
      <p:ext uri="{BB962C8B-B14F-4D97-AF65-F5344CB8AC3E}">
        <p14:creationId xmlns:p14="http://schemas.microsoft.com/office/powerpoint/2010/main" val="32209393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4004" y="276022"/>
            <a:ext cx="11628120" cy="1325563"/>
          </a:xfrm>
        </p:spPr>
        <p:txBody>
          <a:bodyPr>
            <a:normAutofit fontScale="90000"/>
          </a:bodyPr>
          <a:lstStyle/>
          <a:p>
            <a:br>
              <a:rPr lang="ru-RU" sz="3100" dirty="0"/>
            </a:br>
            <a:br>
              <a:rPr lang="ru-RU" sz="3100" dirty="0"/>
            </a:br>
            <a:r>
              <a:rPr lang="ru-RU" sz="3600" b="1" dirty="0">
                <a:solidFill>
                  <a:srgbClr val="0070C0"/>
                </a:solidFill>
              </a:rPr>
              <a:t>Для участия нужна среда, в которой каждый полностью уважает и пользуется всеми правами человека, в </a:t>
            </a:r>
            <a:r>
              <a:rPr lang="ru-RU" sz="3600" b="1" dirty="0" err="1">
                <a:solidFill>
                  <a:srgbClr val="0070C0"/>
                </a:solidFill>
              </a:rPr>
              <a:t>т.ч</a:t>
            </a:r>
            <a:r>
              <a:rPr lang="ru-RU" sz="3600" b="1" dirty="0">
                <a:solidFill>
                  <a:srgbClr val="0070C0"/>
                </a:solidFill>
              </a:rPr>
              <a:t>.:</a:t>
            </a:r>
            <a:br>
              <a:rPr lang="ru-RU" sz="3100" b="1" dirty="0">
                <a:solidFill>
                  <a:srgbClr val="0070C0"/>
                </a:solidFill>
              </a:rPr>
            </a:br>
            <a:br>
              <a:rPr lang="ru-RU" b="1" dirty="0">
                <a:solidFill>
                  <a:srgbClr val="0070C0"/>
                </a:solidFill>
              </a:rPr>
            </a:br>
            <a:endParaRPr lang="ru-RU" b="1" dirty="0">
              <a:solidFill>
                <a:srgbClr val="0070C0"/>
              </a:solidFill>
            </a:endParaRPr>
          </a:p>
        </p:txBody>
      </p:sp>
      <p:pic>
        <p:nvPicPr>
          <p:cNvPr id="4" name="Shape 13"/>
          <p:cNvPicPr/>
          <p:nvPr/>
        </p:nvPicPr>
        <p:blipFill>
          <a:blip r:embed="rId2"/>
          <a:stretch/>
        </p:blipFill>
        <p:spPr>
          <a:xfrm>
            <a:off x="1134110" y="1847532"/>
            <a:ext cx="1182370" cy="1280160"/>
          </a:xfrm>
          <a:prstGeom prst="rect">
            <a:avLst/>
          </a:prstGeom>
        </p:spPr>
      </p:pic>
      <p:pic>
        <p:nvPicPr>
          <p:cNvPr id="5" name="Shape 17"/>
          <p:cNvPicPr>
            <a:picLocks noGrp="1"/>
          </p:cNvPicPr>
          <p:nvPr>
            <p:ph idx="1"/>
          </p:nvPr>
        </p:nvPicPr>
        <p:blipFill>
          <a:blip r:embed="rId3"/>
          <a:stretch/>
        </p:blipFill>
        <p:spPr>
          <a:xfrm>
            <a:off x="1158859" y="4431589"/>
            <a:ext cx="1316990" cy="1316736"/>
          </a:xfrm>
          <a:prstGeom prst="rect">
            <a:avLst/>
          </a:prstGeom>
        </p:spPr>
      </p:pic>
      <p:pic>
        <p:nvPicPr>
          <p:cNvPr id="6" name="Shape 15"/>
          <p:cNvPicPr/>
          <p:nvPr/>
        </p:nvPicPr>
        <p:blipFill>
          <a:blip r:embed="rId4"/>
          <a:stretch/>
        </p:blipFill>
        <p:spPr>
          <a:xfrm>
            <a:off x="9358778" y="1663700"/>
            <a:ext cx="1109345" cy="1408430"/>
          </a:xfrm>
          <a:prstGeom prst="rect">
            <a:avLst/>
          </a:prstGeom>
        </p:spPr>
      </p:pic>
      <p:pic>
        <p:nvPicPr>
          <p:cNvPr id="7" name="Shape 19"/>
          <p:cNvPicPr/>
          <p:nvPr/>
        </p:nvPicPr>
        <p:blipFill>
          <a:blip r:embed="rId5"/>
          <a:stretch/>
        </p:blipFill>
        <p:spPr>
          <a:xfrm>
            <a:off x="5492432" y="4433824"/>
            <a:ext cx="1231265" cy="1103630"/>
          </a:xfrm>
          <a:prstGeom prst="rect">
            <a:avLst/>
          </a:prstGeom>
        </p:spPr>
      </p:pic>
      <p:pic>
        <p:nvPicPr>
          <p:cNvPr id="8" name="Shape 21"/>
          <p:cNvPicPr/>
          <p:nvPr/>
        </p:nvPicPr>
        <p:blipFill>
          <a:blip r:embed="rId6"/>
          <a:stretch/>
        </p:blipFill>
        <p:spPr>
          <a:xfrm>
            <a:off x="5234061" y="2070417"/>
            <a:ext cx="1207135" cy="902335"/>
          </a:xfrm>
          <a:prstGeom prst="rect">
            <a:avLst/>
          </a:prstGeom>
        </p:spPr>
      </p:pic>
      <p:pic>
        <p:nvPicPr>
          <p:cNvPr id="9" name="Shape 23"/>
          <p:cNvPicPr/>
          <p:nvPr/>
        </p:nvPicPr>
        <p:blipFill>
          <a:blip r:embed="rId7"/>
          <a:stretch/>
        </p:blipFill>
        <p:spPr>
          <a:xfrm>
            <a:off x="9527414" y="4431589"/>
            <a:ext cx="1243330" cy="1097280"/>
          </a:xfrm>
          <a:prstGeom prst="rect">
            <a:avLst/>
          </a:prstGeom>
        </p:spPr>
      </p:pic>
      <p:sp>
        <p:nvSpPr>
          <p:cNvPr id="12" name="Прямоугольник 11"/>
          <p:cNvSpPr/>
          <p:nvPr/>
        </p:nvSpPr>
        <p:spPr>
          <a:xfrm>
            <a:off x="8944358" y="6025324"/>
            <a:ext cx="2409442" cy="369332"/>
          </a:xfrm>
          <a:prstGeom prst="rect">
            <a:avLst/>
          </a:prstGeom>
          <a:solidFill>
            <a:srgbClr val="0070C0"/>
          </a:solidFill>
        </p:spPr>
        <p:txBody>
          <a:bodyPr wrap="none">
            <a:spAutoFit/>
          </a:bodyPr>
          <a:lstStyle/>
          <a:p>
            <a:r>
              <a:rPr lang="ru-RU" dirty="0"/>
              <a:t>Доступ к информации </a:t>
            </a:r>
          </a:p>
        </p:txBody>
      </p:sp>
      <p:sp>
        <p:nvSpPr>
          <p:cNvPr id="13" name="Прямоугольник 12"/>
          <p:cNvSpPr/>
          <p:nvPr/>
        </p:nvSpPr>
        <p:spPr>
          <a:xfrm>
            <a:off x="4881445" y="5748325"/>
            <a:ext cx="2978767" cy="646331"/>
          </a:xfrm>
          <a:prstGeom prst="rect">
            <a:avLst/>
          </a:prstGeom>
          <a:solidFill>
            <a:srgbClr val="BF1136"/>
          </a:solidFill>
        </p:spPr>
        <p:txBody>
          <a:bodyPr wrap="square">
            <a:spAutoFit/>
          </a:bodyPr>
          <a:lstStyle/>
          <a:p>
            <a:r>
              <a:rPr lang="ru-RU" dirty="0"/>
              <a:t>Свобода убеждений и их свободного выражения</a:t>
            </a:r>
          </a:p>
        </p:txBody>
      </p:sp>
      <p:sp>
        <p:nvSpPr>
          <p:cNvPr id="14" name="Прямоугольник 13"/>
          <p:cNvSpPr/>
          <p:nvPr/>
        </p:nvSpPr>
        <p:spPr>
          <a:xfrm>
            <a:off x="8848069" y="3211674"/>
            <a:ext cx="2575898" cy="646331"/>
          </a:xfrm>
          <a:prstGeom prst="rect">
            <a:avLst/>
          </a:prstGeom>
          <a:solidFill>
            <a:srgbClr val="339933"/>
          </a:solidFill>
        </p:spPr>
        <p:txBody>
          <a:bodyPr wrap="square">
            <a:spAutoFit/>
          </a:bodyPr>
          <a:lstStyle/>
          <a:p>
            <a:r>
              <a:rPr lang="ru-RU" dirty="0"/>
              <a:t>Свобода мирных собраний и ассоциаций </a:t>
            </a:r>
          </a:p>
        </p:txBody>
      </p:sp>
      <p:sp>
        <p:nvSpPr>
          <p:cNvPr id="15" name="Прямоугольник 14"/>
          <p:cNvSpPr/>
          <p:nvPr/>
        </p:nvSpPr>
        <p:spPr>
          <a:xfrm>
            <a:off x="657860" y="5748325"/>
            <a:ext cx="3350260" cy="646331"/>
          </a:xfrm>
          <a:prstGeom prst="rect">
            <a:avLst/>
          </a:prstGeom>
          <a:solidFill>
            <a:schemeClr val="accent5">
              <a:lumMod val="60000"/>
              <a:lumOff val="40000"/>
            </a:schemeClr>
          </a:solidFill>
        </p:spPr>
        <p:txBody>
          <a:bodyPr wrap="square">
            <a:spAutoFit/>
          </a:bodyPr>
          <a:lstStyle/>
          <a:p>
            <a:r>
              <a:rPr lang="ru-RU" dirty="0"/>
              <a:t>свобода, безопасность и право на личную жизнь всех людей</a:t>
            </a:r>
          </a:p>
        </p:txBody>
      </p:sp>
      <p:sp>
        <p:nvSpPr>
          <p:cNvPr id="16" name="Прямоугольник 15"/>
          <p:cNvSpPr/>
          <p:nvPr/>
        </p:nvSpPr>
        <p:spPr>
          <a:xfrm>
            <a:off x="735314" y="3131129"/>
            <a:ext cx="2818416" cy="923330"/>
          </a:xfrm>
          <a:prstGeom prst="rect">
            <a:avLst/>
          </a:prstGeom>
          <a:solidFill>
            <a:srgbClr val="CCCC00"/>
          </a:solidFill>
        </p:spPr>
        <p:txBody>
          <a:bodyPr wrap="square">
            <a:spAutoFit/>
          </a:bodyPr>
          <a:lstStyle/>
          <a:p>
            <a:r>
              <a:rPr lang="ru-RU" dirty="0"/>
              <a:t>Защита жизни, физической неприкосновенности</a:t>
            </a:r>
          </a:p>
        </p:txBody>
      </p:sp>
      <p:sp>
        <p:nvSpPr>
          <p:cNvPr id="17" name="Прямоугольник 16"/>
          <p:cNvSpPr/>
          <p:nvPr/>
        </p:nvSpPr>
        <p:spPr>
          <a:xfrm>
            <a:off x="4548578" y="3284537"/>
            <a:ext cx="2799959" cy="646331"/>
          </a:xfrm>
          <a:prstGeom prst="rect">
            <a:avLst/>
          </a:prstGeom>
          <a:solidFill>
            <a:srgbClr val="FF9966"/>
          </a:solidFill>
        </p:spPr>
        <p:txBody>
          <a:bodyPr wrap="square">
            <a:spAutoFit/>
          </a:bodyPr>
          <a:lstStyle/>
          <a:p>
            <a:r>
              <a:rPr lang="ru-RU" dirty="0"/>
              <a:t>Право на равенство и  не дискриминацию </a:t>
            </a:r>
          </a:p>
        </p:txBody>
      </p:sp>
    </p:spTree>
    <p:extLst>
      <p:ext uri="{BB962C8B-B14F-4D97-AF65-F5344CB8AC3E}">
        <p14:creationId xmlns:p14="http://schemas.microsoft.com/office/powerpoint/2010/main" val="10073689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rgbClr val="0070C0"/>
                </a:solidFill>
              </a:rPr>
              <a:t>Почему участие важно:</a:t>
            </a:r>
            <a:br>
              <a:rPr lang="ru-RU" b="1" dirty="0">
                <a:solidFill>
                  <a:srgbClr val="0070C0"/>
                </a:solidFill>
              </a:rPr>
            </a:br>
            <a:endParaRPr lang="ru-RU" b="1" dirty="0">
              <a:solidFill>
                <a:srgbClr val="0070C0"/>
              </a:solidFill>
            </a:endParaRPr>
          </a:p>
        </p:txBody>
      </p:sp>
      <p:sp>
        <p:nvSpPr>
          <p:cNvPr id="3" name="Объект 2"/>
          <p:cNvSpPr>
            <a:spLocks noGrp="1"/>
          </p:cNvSpPr>
          <p:nvPr>
            <p:ph idx="1"/>
          </p:nvPr>
        </p:nvSpPr>
        <p:spPr>
          <a:xfrm>
            <a:off x="838200" y="1133475"/>
            <a:ext cx="10515600" cy="5410200"/>
          </a:xfrm>
        </p:spPr>
        <p:txBody>
          <a:bodyPr>
            <a:normAutofit fontScale="92500" lnSpcReduction="20000"/>
          </a:bodyPr>
          <a:lstStyle/>
          <a:p>
            <a:r>
              <a:rPr lang="ru-RU" dirty="0"/>
              <a:t>Участие дает возможность продвигать все права человека, играя решающую роль в продвижении </a:t>
            </a:r>
            <a:r>
              <a:rPr lang="ru-RU" b="1" i="1" dirty="0">
                <a:solidFill>
                  <a:srgbClr val="C00000"/>
                </a:solidFill>
              </a:rPr>
              <a:t>демократии, верховенства права, социальной инклюзии и экономического развития.</a:t>
            </a:r>
          </a:p>
          <a:p>
            <a:pPr lvl="0"/>
            <a:r>
              <a:rPr lang="ru-RU" dirty="0"/>
              <a:t>Участие крайне необходимо для </a:t>
            </a:r>
            <a:r>
              <a:rPr lang="ru-RU" b="1" i="1" dirty="0">
                <a:solidFill>
                  <a:srgbClr val="C00000"/>
                </a:solidFill>
              </a:rPr>
              <a:t>уменьшения неравенства и социальных конфликтов.</a:t>
            </a:r>
          </a:p>
          <a:p>
            <a:pPr lvl="0"/>
            <a:r>
              <a:rPr lang="ru-RU" dirty="0"/>
              <a:t>Участие имеет важнейшее значение для расширения возможностей отдельных лиц и групп и </a:t>
            </a:r>
            <a:r>
              <a:rPr lang="ru-RU" b="1" i="1" dirty="0">
                <a:solidFill>
                  <a:srgbClr val="C00000"/>
                </a:solidFill>
              </a:rPr>
              <a:t>ликвидации </a:t>
            </a:r>
            <a:r>
              <a:rPr lang="ru-RU" b="1" i="1" dirty="0" err="1">
                <a:solidFill>
                  <a:srgbClr val="C00000"/>
                </a:solidFill>
              </a:rPr>
              <a:t>маргинализации</a:t>
            </a:r>
            <a:r>
              <a:rPr lang="ru-RU" b="1" i="1" dirty="0">
                <a:solidFill>
                  <a:srgbClr val="C00000"/>
                </a:solidFill>
              </a:rPr>
              <a:t> и дискриминации</a:t>
            </a:r>
            <a:r>
              <a:rPr lang="ru-RU" b="1" i="1" dirty="0"/>
              <a:t>.</a:t>
            </a:r>
            <a:endParaRPr lang="ru-RU" dirty="0"/>
          </a:p>
          <a:p>
            <a:pPr lvl="0"/>
            <a:r>
              <a:rPr lang="ru-RU" dirty="0"/>
              <a:t>Хотя ответственность за принятие решений и связанная с этим подотчетность лежат в конечном итоге на государственных органах, участие различных секторов общества </a:t>
            </a:r>
            <a:r>
              <a:rPr lang="ru-RU" b="1" i="1" dirty="0">
                <a:solidFill>
                  <a:srgbClr val="C00000"/>
                </a:solidFill>
              </a:rPr>
              <a:t>повышает качество принимаемых</a:t>
            </a:r>
            <a:r>
              <a:rPr lang="ru-RU" b="1" i="1" u="sng" dirty="0">
                <a:solidFill>
                  <a:srgbClr val="C00000"/>
                </a:solidFill>
              </a:rPr>
              <a:t> </a:t>
            </a:r>
            <a:r>
              <a:rPr lang="ru-RU" b="1" i="1" dirty="0">
                <a:solidFill>
                  <a:srgbClr val="C00000"/>
                </a:solidFill>
              </a:rPr>
              <a:t>решений.</a:t>
            </a:r>
          </a:p>
          <a:p>
            <a:r>
              <a:rPr lang="ru-RU" dirty="0"/>
              <a:t>В результате участия </a:t>
            </a:r>
            <a:r>
              <a:rPr lang="ru-RU" b="1" dirty="0">
                <a:solidFill>
                  <a:srgbClr val="C00000"/>
                </a:solidFill>
              </a:rPr>
              <a:t>процесс принятия решений </a:t>
            </a:r>
            <a:r>
              <a:rPr lang="ru-RU" dirty="0"/>
              <a:t>становится более </a:t>
            </a:r>
            <a:r>
              <a:rPr lang="ru-RU" b="1" dirty="0">
                <a:solidFill>
                  <a:srgbClr val="C00000"/>
                </a:solidFill>
              </a:rPr>
              <a:t>взвешенным</a:t>
            </a:r>
            <a:r>
              <a:rPr lang="ru-RU" b="1" u="sng" dirty="0">
                <a:solidFill>
                  <a:srgbClr val="C00000"/>
                </a:solidFill>
              </a:rPr>
              <a:t> </a:t>
            </a:r>
            <a:r>
              <a:rPr lang="ru-RU" b="1" dirty="0">
                <a:solidFill>
                  <a:srgbClr val="C00000"/>
                </a:solidFill>
              </a:rPr>
              <a:t>и</a:t>
            </a:r>
            <a:r>
              <a:rPr lang="ru-RU" b="1" u="sng" dirty="0">
                <a:solidFill>
                  <a:srgbClr val="C00000"/>
                </a:solidFill>
              </a:rPr>
              <a:t> </a:t>
            </a:r>
            <a:r>
              <a:rPr lang="ru-RU" b="1" dirty="0">
                <a:solidFill>
                  <a:srgbClr val="C00000"/>
                </a:solidFill>
              </a:rPr>
              <a:t>устойчивым</a:t>
            </a:r>
            <a:r>
              <a:rPr lang="ru-RU" dirty="0"/>
              <a:t>, а </a:t>
            </a:r>
            <a:r>
              <a:rPr lang="ru-RU" b="1" dirty="0">
                <a:solidFill>
                  <a:srgbClr val="C00000"/>
                </a:solidFill>
              </a:rPr>
              <a:t>деятельность</a:t>
            </a:r>
            <a:r>
              <a:rPr lang="ru-RU" dirty="0"/>
              <a:t> государственных учреждений - более </a:t>
            </a:r>
            <a:r>
              <a:rPr lang="ru-RU" b="1" dirty="0">
                <a:solidFill>
                  <a:srgbClr val="C00000"/>
                </a:solidFill>
              </a:rPr>
              <a:t>эффективной, подотчетной и прозрачной</a:t>
            </a:r>
            <a:r>
              <a:rPr lang="ru-RU" dirty="0"/>
              <a:t>. Это, в свою очередь, </a:t>
            </a:r>
            <a:r>
              <a:rPr lang="ru-RU" b="1" dirty="0">
                <a:solidFill>
                  <a:srgbClr val="C00000"/>
                </a:solidFill>
              </a:rPr>
              <a:t>повышает легитимность решений государства</a:t>
            </a:r>
            <a:r>
              <a:rPr lang="ru-RU" dirty="0"/>
              <a:t> и </a:t>
            </a:r>
            <a:r>
              <a:rPr lang="ru-RU" b="1" u="sng" dirty="0">
                <a:solidFill>
                  <a:schemeClr val="bg2">
                    <a:lumMod val="75000"/>
                  </a:schemeClr>
                </a:solidFill>
              </a:rPr>
              <a:t>усиливает чувство причастности </a:t>
            </a:r>
            <a:r>
              <a:rPr lang="ru-RU" dirty="0"/>
              <a:t>к ним всех членов общества.</a:t>
            </a:r>
          </a:p>
        </p:txBody>
      </p:sp>
    </p:spTree>
    <p:extLst>
      <p:ext uri="{BB962C8B-B14F-4D97-AF65-F5344CB8AC3E}">
        <p14:creationId xmlns:p14="http://schemas.microsoft.com/office/powerpoint/2010/main" val="14361425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1282"/>
            <a:ext cx="10515600" cy="1325563"/>
          </a:xfrm>
        </p:spPr>
        <p:txBody>
          <a:bodyPr>
            <a:normAutofit fontScale="90000"/>
          </a:bodyPr>
          <a:lstStyle/>
          <a:p>
            <a:pPr algn="ctr"/>
            <a:br>
              <a:rPr lang="ru-RU" sz="3100" b="1" i="1" cap="small" dirty="0"/>
            </a:br>
            <a:br>
              <a:rPr lang="ru-RU" sz="3100" b="1" i="1" cap="small" dirty="0"/>
            </a:br>
            <a:r>
              <a:rPr lang="ru-RU" sz="3600" b="1" cap="small" dirty="0">
                <a:solidFill>
                  <a:srgbClr val="0070C0"/>
                </a:solidFill>
              </a:rPr>
              <a:t>Что должно сделать государство для обеспечения</a:t>
            </a:r>
            <a:br>
              <a:rPr lang="ru-RU" sz="3600" b="1" cap="small" dirty="0">
                <a:solidFill>
                  <a:srgbClr val="0070C0"/>
                </a:solidFill>
              </a:rPr>
            </a:br>
            <a:r>
              <a:rPr lang="ru-RU" sz="3600" b="1" cap="small" dirty="0">
                <a:solidFill>
                  <a:srgbClr val="0070C0"/>
                </a:solidFill>
              </a:rPr>
              <a:t> этих предварительных условий</a:t>
            </a:r>
            <a:br>
              <a:rPr lang="ru-RU" sz="4000" b="1" dirty="0">
                <a:solidFill>
                  <a:srgbClr val="0070C0"/>
                </a:solidFill>
              </a:rPr>
            </a:br>
            <a:br>
              <a:rPr lang="ru-RU" b="1" dirty="0">
                <a:solidFill>
                  <a:srgbClr val="0070C0"/>
                </a:solidFill>
              </a:rPr>
            </a:br>
            <a:endParaRPr lang="ru-RU" b="1" dirty="0">
              <a:solidFill>
                <a:srgbClr val="0070C0"/>
              </a:solidFill>
            </a:endParaRPr>
          </a:p>
        </p:txBody>
      </p:sp>
      <p:sp>
        <p:nvSpPr>
          <p:cNvPr id="5"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0" name="Rectangle 3"/>
          <p:cNvSpPr>
            <a:spLocks noChangeArrowheads="1"/>
          </p:cNvSpPr>
          <p:nvPr/>
        </p:nvSpPr>
        <p:spPr bwMode="auto">
          <a:xfrm>
            <a:off x="-60960" y="-3048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pic>
        <p:nvPicPr>
          <p:cNvPr id="18" name="Shape 29"/>
          <p:cNvPicPr>
            <a:picLocks noGrp="1"/>
          </p:cNvPicPr>
          <p:nvPr>
            <p:ph idx="1"/>
          </p:nvPr>
        </p:nvPicPr>
        <p:blipFill>
          <a:blip r:embed="rId2"/>
          <a:stretch/>
        </p:blipFill>
        <p:spPr>
          <a:xfrm>
            <a:off x="4767104" y="1112520"/>
            <a:ext cx="2929096" cy="3398520"/>
          </a:xfrm>
          <a:prstGeom prst="rect">
            <a:avLst/>
          </a:prstGeom>
        </p:spPr>
      </p:pic>
      <p:pic>
        <p:nvPicPr>
          <p:cNvPr id="19" name="Shape 35"/>
          <p:cNvPicPr/>
          <p:nvPr/>
        </p:nvPicPr>
        <p:blipFill>
          <a:blip r:embed="rId3"/>
          <a:stretch/>
        </p:blipFill>
        <p:spPr>
          <a:xfrm>
            <a:off x="7589519" y="1691640"/>
            <a:ext cx="2057401" cy="1718770"/>
          </a:xfrm>
          <a:prstGeom prst="rect">
            <a:avLst/>
          </a:prstGeom>
        </p:spPr>
      </p:pic>
      <p:pic>
        <p:nvPicPr>
          <p:cNvPr id="20" name="Shape 37"/>
          <p:cNvPicPr/>
          <p:nvPr/>
        </p:nvPicPr>
        <p:blipFill>
          <a:blip r:embed="rId4"/>
          <a:stretch/>
        </p:blipFill>
        <p:spPr>
          <a:xfrm>
            <a:off x="7589518" y="4255135"/>
            <a:ext cx="2240281" cy="1799590"/>
          </a:xfrm>
          <a:prstGeom prst="rect">
            <a:avLst/>
          </a:prstGeom>
        </p:spPr>
      </p:pic>
      <p:pic>
        <p:nvPicPr>
          <p:cNvPr id="21" name="Shape 33"/>
          <p:cNvPicPr/>
          <p:nvPr/>
        </p:nvPicPr>
        <p:blipFill>
          <a:blip r:embed="rId5"/>
          <a:stretch/>
        </p:blipFill>
        <p:spPr>
          <a:xfrm>
            <a:off x="5245576" y="4934584"/>
            <a:ext cx="1975167" cy="1786255"/>
          </a:xfrm>
          <a:prstGeom prst="rect">
            <a:avLst/>
          </a:prstGeom>
        </p:spPr>
      </p:pic>
      <p:pic>
        <p:nvPicPr>
          <p:cNvPr id="22" name="Shape 27"/>
          <p:cNvPicPr/>
          <p:nvPr/>
        </p:nvPicPr>
        <p:blipFill>
          <a:blip r:embed="rId6"/>
          <a:stretch/>
        </p:blipFill>
        <p:spPr>
          <a:xfrm>
            <a:off x="2438400" y="4305300"/>
            <a:ext cx="2097088" cy="1927860"/>
          </a:xfrm>
          <a:prstGeom prst="rect">
            <a:avLst/>
          </a:prstGeom>
        </p:spPr>
      </p:pic>
      <p:pic>
        <p:nvPicPr>
          <p:cNvPr id="23" name="Shape 25"/>
          <p:cNvPicPr/>
          <p:nvPr/>
        </p:nvPicPr>
        <p:blipFill>
          <a:blip r:embed="rId7"/>
          <a:stretch/>
        </p:blipFill>
        <p:spPr>
          <a:xfrm>
            <a:off x="2301240" y="2055812"/>
            <a:ext cx="2465864" cy="1822927"/>
          </a:xfrm>
          <a:prstGeom prst="rect">
            <a:avLst/>
          </a:prstGeom>
        </p:spPr>
      </p:pic>
      <p:pic>
        <p:nvPicPr>
          <p:cNvPr id="24" name="Shape 31"/>
          <p:cNvPicPr/>
          <p:nvPr/>
        </p:nvPicPr>
        <p:blipFill>
          <a:blip r:embed="rId8"/>
          <a:stretch/>
        </p:blipFill>
        <p:spPr>
          <a:xfrm>
            <a:off x="5998526" y="4587239"/>
            <a:ext cx="469265" cy="347345"/>
          </a:xfrm>
          <a:prstGeom prst="rect">
            <a:avLst/>
          </a:prstGeom>
        </p:spPr>
      </p:pic>
    </p:spTree>
    <p:extLst>
      <p:ext uri="{BB962C8B-B14F-4D97-AF65-F5344CB8AC3E}">
        <p14:creationId xmlns:p14="http://schemas.microsoft.com/office/powerpoint/2010/main" val="3218447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cap="small" dirty="0">
                <a:solidFill>
                  <a:srgbClr val="0070C0"/>
                </a:solidFill>
              </a:rPr>
              <a:t>Что такое ведение государственных дел?</a:t>
            </a:r>
            <a:br>
              <a:rPr lang="ru-RU" b="1" dirty="0">
                <a:solidFill>
                  <a:srgbClr val="0070C0"/>
                </a:solidFill>
              </a:rPr>
            </a:br>
            <a:endParaRPr lang="ru-RU" b="1" dirty="0">
              <a:solidFill>
                <a:srgbClr val="0070C0"/>
              </a:solidFill>
            </a:endParaRPr>
          </a:p>
        </p:txBody>
      </p:sp>
      <p:sp>
        <p:nvSpPr>
          <p:cNvPr id="3" name="Объект 2"/>
          <p:cNvSpPr>
            <a:spLocks noGrp="1"/>
          </p:cNvSpPr>
          <p:nvPr>
            <p:ph idx="1"/>
          </p:nvPr>
        </p:nvSpPr>
        <p:spPr/>
        <p:txBody>
          <a:bodyPr/>
          <a:lstStyle/>
          <a:p>
            <a:pPr marL="0" indent="0">
              <a:buNone/>
            </a:pPr>
            <a:r>
              <a:rPr lang="ru-RU" b="1" dirty="0">
                <a:solidFill>
                  <a:srgbClr val="C00000"/>
                </a:solidFill>
              </a:rPr>
              <a:t>Ведение государственных дел </a:t>
            </a:r>
            <a:r>
              <a:rPr lang="ru-RU" dirty="0"/>
              <a:t>- это широкое понятие, охватывающее все аспекты государственного управления, а также разработку и реализацию политики на международном, национальном, региональном и местном уровнях. </a:t>
            </a:r>
          </a:p>
          <a:p>
            <a:endParaRPr lang="ru-RU" dirty="0"/>
          </a:p>
        </p:txBody>
      </p:sp>
      <p:pic>
        <p:nvPicPr>
          <p:cNvPr id="4" name="Picutre 39"/>
          <p:cNvPicPr/>
          <p:nvPr/>
        </p:nvPicPr>
        <p:blipFill>
          <a:blip r:embed="rId2"/>
          <a:stretch/>
        </p:blipFill>
        <p:spPr>
          <a:xfrm>
            <a:off x="1403350" y="4242435"/>
            <a:ext cx="2736850" cy="1706880"/>
          </a:xfrm>
          <a:prstGeom prst="rect">
            <a:avLst/>
          </a:prstGeom>
        </p:spPr>
      </p:pic>
      <p:pic>
        <p:nvPicPr>
          <p:cNvPr id="5" name="Picutre 40"/>
          <p:cNvPicPr/>
          <p:nvPr/>
        </p:nvPicPr>
        <p:blipFill>
          <a:blip r:embed="rId3"/>
          <a:stretch/>
        </p:blipFill>
        <p:spPr>
          <a:xfrm>
            <a:off x="8372474" y="3987800"/>
            <a:ext cx="2031365" cy="1961515"/>
          </a:xfrm>
          <a:prstGeom prst="rect">
            <a:avLst/>
          </a:prstGeom>
        </p:spPr>
      </p:pic>
      <p:pic>
        <p:nvPicPr>
          <p:cNvPr id="6" name="Picutre 181"/>
          <p:cNvPicPr/>
          <p:nvPr/>
        </p:nvPicPr>
        <p:blipFill>
          <a:blip r:embed="rId4"/>
          <a:stretch/>
        </p:blipFill>
        <p:spPr>
          <a:xfrm>
            <a:off x="4965698" y="4138930"/>
            <a:ext cx="2456815" cy="1913890"/>
          </a:xfrm>
          <a:prstGeom prst="rect">
            <a:avLst/>
          </a:prstGeom>
        </p:spPr>
      </p:pic>
    </p:spTree>
    <p:extLst>
      <p:ext uri="{BB962C8B-B14F-4D97-AF65-F5344CB8AC3E}">
        <p14:creationId xmlns:p14="http://schemas.microsoft.com/office/powerpoint/2010/main" val="28714669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b="1" dirty="0">
                <a:solidFill>
                  <a:schemeClr val="accent1"/>
                </a:solidFill>
              </a:rPr>
              <a:t>Государствам следует создавать постоянные консультативные структуры, доступные для маргинальных лиц и групп, например:</a:t>
            </a:r>
          </a:p>
        </p:txBody>
      </p:sp>
      <p:sp>
        <p:nvSpPr>
          <p:cNvPr id="3" name="Объект 2"/>
          <p:cNvSpPr>
            <a:spLocks noGrp="1"/>
          </p:cNvSpPr>
          <p:nvPr>
            <p:ph idx="1"/>
          </p:nvPr>
        </p:nvSpPr>
        <p:spPr>
          <a:xfrm>
            <a:off x="838200" y="1825624"/>
            <a:ext cx="10515600" cy="4556125"/>
          </a:xfrm>
        </p:spPr>
        <p:txBody>
          <a:bodyPr>
            <a:normAutofit lnSpcReduction="10000"/>
          </a:bodyPr>
          <a:lstStyle/>
          <a:p>
            <a:pPr lvl="0"/>
            <a:r>
              <a:rPr lang="ru-RU" dirty="0"/>
              <a:t>координирующие органы для участия в работе правительства;</a:t>
            </a:r>
          </a:p>
          <a:p>
            <a:pPr lvl="0"/>
            <a:r>
              <a:rPr lang="ru-RU" dirty="0"/>
              <a:t>координаторы или кураторы участия в министерствах;</a:t>
            </a:r>
          </a:p>
          <a:p>
            <a:pPr lvl="0"/>
            <a:r>
              <a:rPr lang="ru-RU" dirty="0"/>
              <a:t>совместные советы с государственными учреждениями и гражданским обществом;</a:t>
            </a:r>
          </a:p>
          <a:p>
            <a:pPr lvl="0"/>
            <a:r>
              <a:rPr lang="ru-RU" dirty="0"/>
              <a:t>комитеты или рабочие группы и другие органы;</a:t>
            </a:r>
          </a:p>
          <a:p>
            <a:pPr lvl="0"/>
            <a:r>
              <a:rPr lang="ru-RU" dirty="0"/>
              <a:t>рамочные соглашения между органами государственной власти и субъектами гражданского общества о поддержке участия.</a:t>
            </a:r>
          </a:p>
          <a:p>
            <a:pPr marL="0" indent="0" algn="just">
              <a:buNone/>
            </a:pPr>
            <a:r>
              <a:rPr lang="ru-RU" dirty="0">
                <a:solidFill>
                  <a:srgbClr val="C00000"/>
                </a:solidFill>
              </a:rPr>
              <a:t>Такие структуры могут гарантировать, что участие в процессах принятия решений понимается, принимается и активно реализуется как государственными органами, так и общественностью. </a:t>
            </a:r>
          </a:p>
          <a:p>
            <a:pPr lvl="0"/>
            <a:endParaRPr lang="ru-RU" dirty="0"/>
          </a:p>
        </p:txBody>
      </p:sp>
    </p:spTree>
    <p:extLst>
      <p:ext uri="{BB962C8B-B14F-4D97-AF65-F5344CB8AC3E}">
        <p14:creationId xmlns:p14="http://schemas.microsoft.com/office/powerpoint/2010/main" val="39405260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6400" y="12970"/>
            <a:ext cx="10515600" cy="1325563"/>
          </a:xfrm>
        </p:spPr>
        <p:txBody>
          <a:bodyPr/>
          <a:lstStyle/>
          <a:p>
            <a:pPr algn="ctr"/>
            <a:r>
              <a:rPr lang="ru-RU" b="1" dirty="0">
                <a:solidFill>
                  <a:srgbClr val="0070C0"/>
                </a:solidFill>
              </a:rPr>
              <a:t>Структуры должны</a:t>
            </a:r>
          </a:p>
        </p:txBody>
      </p:sp>
      <p:pic>
        <p:nvPicPr>
          <p:cNvPr id="7" name="Shape 71"/>
          <p:cNvPicPr/>
          <p:nvPr/>
        </p:nvPicPr>
        <p:blipFill>
          <a:blip r:embed="rId2"/>
          <a:stretch/>
        </p:blipFill>
        <p:spPr>
          <a:xfrm>
            <a:off x="299085" y="792480"/>
            <a:ext cx="2442845" cy="6065520"/>
          </a:xfrm>
          <a:prstGeom prst="rect">
            <a:avLst/>
          </a:prstGeom>
        </p:spPr>
      </p:pic>
      <p:pic>
        <p:nvPicPr>
          <p:cNvPr id="9" name="Shape 75"/>
          <p:cNvPicPr>
            <a:picLocks/>
          </p:cNvPicPr>
          <p:nvPr/>
        </p:nvPicPr>
        <p:blipFill>
          <a:blip r:embed="rId3"/>
          <a:stretch/>
        </p:blipFill>
        <p:spPr>
          <a:xfrm>
            <a:off x="548640" y="831787"/>
            <a:ext cx="1554480" cy="1286256"/>
          </a:xfrm>
          <a:prstGeom prst="rect">
            <a:avLst/>
          </a:prstGeom>
        </p:spPr>
      </p:pic>
      <p:pic>
        <p:nvPicPr>
          <p:cNvPr id="12" name="Shape 77"/>
          <p:cNvPicPr/>
          <p:nvPr/>
        </p:nvPicPr>
        <p:blipFill>
          <a:blip r:embed="rId4"/>
          <a:stretch/>
        </p:blipFill>
        <p:spPr>
          <a:xfrm>
            <a:off x="670243" y="2430114"/>
            <a:ext cx="1700530" cy="1237615"/>
          </a:xfrm>
          <a:prstGeom prst="rect">
            <a:avLst/>
          </a:prstGeom>
        </p:spPr>
      </p:pic>
      <p:pic>
        <p:nvPicPr>
          <p:cNvPr id="13" name="Shape 79"/>
          <p:cNvPicPr/>
          <p:nvPr/>
        </p:nvPicPr>
        <p:blipFill>
          <a:blip r:embed="rId5"/>
          <a:stretch/>
        </p:blipFill>
        <p:spPr>
          <a:xfrm>
            <a:off x="670243" y="3897487"/>
            <a:ext cx="1499870" cy="1286510"/>
          </a:xfrm>
          <a:prstGeom prst="rect">
            <a:avLst/>
          </a:prstGeom>
        </p:spPr>
      </p:pic>
      <p:sp>
        <p:nvSpPr>
          <p:cNvPr id="14" name="Прямоугольник 13"/>
          <p:cNvSpPr/>
          <p:nvPr/>
        </p:nvSpPr>
        <p:spPr>
          <a:xfrm>
            <a:off x="3162300" y="1266622"/>
            <a:ext cx="8418830" cy="461665"/>
          </a:xfrm>
          <a:prstGeom prst="rect">
            <a:avLst/>
          </a:prstGeom>
          <a:solidFill>
            <a:srgbClr val="FFCC99"/>
          </a:solidFill>
        </p:spPr>
        <p:txBody>
          <a:bodyPr wrap="square">
            <a:spAutoFit/>
          </a:bodyPr>
          <a:lstStyle/>
          <a:p>
            <a:r>
              <a:rPr lang="ru-RU" sz="2400" b="1" dirty="0"/>
              <a:t>Создаваться и разрабатываться при участии общественности</a:t>
            </a:r>
          </a:p>
        </p:txBody>
      </p:sp>
      <p:sp>
        <p:nvSpPr>
          <p:cNvPr id="15" name="Прямоугольник 14"/>
          <p:cNvSpPr/>
          <p:nvPr/>
        </p:nvSpPr>
        <p:spPr>
          <a:xfrm>
            <a:off x="3243100" y="2725755"/>
            <a:ext cx="8064980" cy="707886"/>
          </a:xfrm>
          <a:prstGeom prst="rect">
            <a:avLst/>
          </a:prstGeom>
          <a:solidFill>
            <a:srgbClr val="33CC33"/>
          </a:solidFill>
        </p:spPr>
        <p:txBody>
          <a:bodyPr wrap="square">
            <a:spAutoFit/>
          </a:bodyPr>
          <a:lstStyle/>
          <a:p>
            <a:r>
              <a:rPr lang="ru-RU" sz="2000" b="1" dirty="0"/>
              <a:t>Служить каналом для включения общественного мнения в процесс принятии решений</a:t>
            </a:r>
          </a:p>
        </p:txBody>
      </p:sp>
      <p:sp>
        <p:nvSpPr>
          <p:cNvPr id="16" name="Прямоугольник 15"/>
          <p:cNvSpPr/>
          <p:nvPr/>
        </p:nvSpPr>
        <p:spPr>
          <a:xfrm>
            <a:off x="3243100" y="4130483"/>
            <a:ext cx="8293580" cy="707886"/>
          </a:xfrm>
          <a:prstGeom prst="rect">
            <a:avLst/>
          </a:prstGeom>
          <a:solidFill>
            <a:srgbClr val="CCCC00"/>
          </a:solidFill>
        </p:spPr>
        <p:txBody>
          <a:bodyPr wrap="square">
            <a:spAutoFit/>
          </a:bodyPr>
          <a:lstStyle/>
          <a:p>
            <a:r>
              <a:rPr lang="ru-RU" sz="2000" b="1" dirty="0"/>
              <a:t>Иметь и предоставлять финансовые и человеческие ресурсы и поддержку</a:t>
            </a:r>
          </a:p>
        </p:txBody>
      </p:sp>
      <p:sp>
        <p:nvSpPr>
          <p:cNvPr id="17" name="Прямоугольник 16"/>
          <p:cNvSpPr/>
          <p:nvPr/>
        </p:nvSpPr>
        <p:spPr>
          <a:xfrm>
            <a:off x="3368039" y="5666155"/>
            <a:ext cx="8412269" cy="707886"/>
          </a:xfrm>
          <a:prstGeom prst="rect">
            <a:avLst/>
          </a:prstGeom>
          <a:solidFill>
            <a:schemeClr val="accent5">
              <a:lumMod val="40000"/>
              <a:lumOff val="60000"/>
            </a:schemeClr>
          </a:solidFill>
        </p:spPr>
        <p:txBody>
          <a:bodyPr wrap="square">
            <a:spAutoFit/>
          </a:bodyPr>
          <a:lstStyle/>
          <a:p>
            <a:r>
              <a:rPr lang="ru-RU" sz="2000" b="1" dirty="0"/>
              <a:t>Быть доступными, инклюзивными, сбалансированными в гендерном отношении, репрезентативными</a:t>
            </a:r>
          </a:p>
        </p:txBody>
      </p:sp>
    </p:spTree>
    <p:extLst>
      <p:ext uri="{BB962C8B-B14F-4D97-AF65-F5344CB8AC3E}">
        <p14:creationId xmlns:p14="http://schemas.microsoft.com/office/powerpoint/2010/main" val="93019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i="1" dirty="0">
                <a:solidFill>
                  <a:schemeClr val="accent1"/>
                </a:solidFill>
              </a:rPr>
              <a:t>Мониторинг и оценка выполнения решения</a:t>
            </a:r>
            <a:br>
              <a:rPr lang="ru-RU" b="1" i="1" dirty="0">
                <a:solidFill>
                  <a:schemeClr val="accent1"/>
                </a:solidFill>
              </a:rPr>
            </a:br>
            <a:endParaRPr lang="ru-RU" dirty="0">
              <a:solidFill>
                <a:schemeClr val="accent1"/>
              </a:solidFill>
            </a:endParaRPr>
          </a:p>
        </p:txBody>
      </p:sp>
      <p:sp>
        <p:nvSpPr>
          <p:cNvPr id="3" name="Объект 2"/>
          <p:cNvSpPr>
            <a:spLocks noGrp="1"/>
          </p:cNvSpPr>
          <p:nvPr>
            <p:ph idx="1"/>
          </p:nvPr>
        </p:nvSpPr>
        <p:spPr>
          <a:xfrm>
            <a:off x="581025" y="1381125"/>
            <a:ext cx="10772775" cy="5181600"/>
          </a:xfrm>
        </p:spPr>
        <p:txBody>
          <a:bodyPr>
            <a:normAutofit/>
          </a:bodyPr>
          <a:lstStyle/>
          <a:p>
            <a:pPr lvl="0" algn="just"/>
            <a:r>
              <a:rPr lang="ru-RU" dirty="0"/>
              <a:t>Следует разработать соответствующие рамки для оценки деятельности государств по осуществлению соответствующих законов, стратегий, проектов или программ.</a:t>
            </a:r>
          </a:p>
          <a:p>
            <a:pPr lvl="0" algn="just"/>
            <a:r>
              <a:rPr lang="ru-RU" dirty="0"/>
              <a:t>Общественность должна иметь доступ к ключевой информации, обеспечивающей эффективность участия в мониторинге и оценке прогресса в реализации решений.</a:t>
            </a:r>
          </a:p>
          <a:p>
            <a:pPr lvl="0" algn="just"/>
            <a:r>
              <a:rPr lang="ru-RU" dirty="0"/>
              <a:t>Участие в мониторинге и оценке должно включать использование инструментов социальной ответственности, таких как общественный контроль, исследования по контролю государственных расходов, оценочные карты сообществ, общественные проверки, порталы обеспечения прозрачности, общественные СМИ, общественные слушания.</a:t>
            </a:r>
          </a:p>
          <a:p>
            <a:endParaRPr lang="ru-RU" dirty="0"/>
          </a:p>
        </p:txBody>
      </p:sp>
    </p:spTree>
    <p:extLst>
      <p:ext uri="{BB962C8B-B14F-4D97-AF65-F5344CB8AC3E}">
        <p14:creationId xmlns:p14="http://schemas.microsoft.com/office/powerpoint/2010/main" val="27445407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2"/>
          <a:stretch>
            <a:fillRect/>
          </a:stretch>
        </p:blipFill>
        <p:spPr>
          <a:xfrm>
            <a:off x="1143000" y="152400"/>
            <a:ext cx="9725025" cy="6610350"/>
          </a:xfrm>
          <a:prstGeom prst="rect">
            <a:avLst/>
          </a:prstGeom>
        </p:spPr>
      </p:pic>
    </p:spTree>
    <p:extLst>
      <p:ext uri="{BB962C8B-B14F-4D97-AF65-F5344CB8AC3E}">
        <p14:creationId xmlns:p14="http://schemas.microsoft.com/office/powerpoint/2010/main" val="3616426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958205-2BDA-4671-AB25-7A32BE288DDE}"/>
              </a:ext>
            </a:extLst>
          </p:cNvPr>
          <p:cNvSpPr txBox="1">
            <a:spLocks/>
          </p:cNvSpPr>
          <p:nvPr/>
        </p:nvSpPr>
        <p:spPr>
          <a:xfrm>
            <a:off x="400878" y="327991"/>
            <a:ext cx="3137452" cy="59747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a:solidFill>
                  <a:srgbClr val="C00000"/>
                </a:solidFill>
              </a:rPr>
              <a:t>При защите ПЧ возникает целый ряд проблем</a:t>
            </a:r>
            <a:endParaRPr lang="en-GB" dirty="0">
              <a:solidFill>
                <a:srgbClr val="C00000"/>
              </a:solidFill>
            </a:endParaRPr>
          </a:p>
        </p:txBody>
      </p:sp>
      <p:graphicFrame>
        <p:nvGraphicFramePr>
          <p:cNvPr id="5" name="Content Placeholder 2">
            <a:extLst>
              <a:ext uri="{FF2B5EF4-FFF2-40B4-BE49-F238E27FC236}">
                <a16:creationId xmlns:a16="http://schemas.microsoft.com/office/drawing/2014/main" id="{C1CFAB1E-923F-4DD4-B1C0-CDBE0CC41F05}"/>
              </a:ext>
            </a:extLst>
          </p:cNvPr>
          <p:cNvGraphicFramePr>
            <a:graphicFrameLocks/>
          </p:cNvGraphicFramePr>
          <p:nvPr>
            <p:extLst>
              <p:ext uri="{D42A27DB-BD31-4B8C-83A1-F6EECF244321}">
                <p14:modId xmlns:p14="http://schemas.microsoft.com/office/powerpoint/2010/main" val="1823248614"/>
              </p:ext>
            </p:extLst>
          </p:nvPr>
        </p:nvGraphicFramePr>
        <p:xfrm>
          <a:off x="4177296" y="79513"/>
          <a:ext cx="7554733" cy="6559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98438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tretch>
            <a:fillRect/>
          </a:stretch>
        </p:blipFill>
        <p:spPr>
          <a:xfrm>
            <a:off x="1219200" y="285750"/>
            <a:ext cx="9867899" cy="6427787"/>
          </a:xfrm>
          <a:prstGeom prst="rect">
            <a:avLst/>
          </a:prstGeom>
        </p:spPr>
      </p:pic>
    </p:spTree>
    <p:extLst>
      <p:ext uri="{BB962C8B-B14F-4D97-AF65-F5344CB8AC3E}">
        <p14:creationId xmlns:p14="http://schemas.microsoft.com/office/powerpoint/2010/main" val="14693511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tretch>
            <a:fillRect/>
          </a:stretch>
        </p:blipFill>
        <p:spPr>
          <a:xfrm>
            <a:off x="1152525" y="381000"/>
            <a:ext cx="9820275" cy="6336030"/>
          </a:xfrm>
          <a:prstGeom prst="rect">
            <a:avLst/>
          </a:prstGeom>
        </p:spPr>
      </p:pic>
    </p:spTree>
    <p:extLst>
      <p:ext uri="{BB962C8B-B14F-4D97-AF65-F5344CB8AC3E}">
        <p14:creationId xmlns:p14="http://schemas.microsoft.com/office/powerpoint/2010/main" val="1115799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2E074C-5972-4446-8CB7-65B479C1AA67}"/>
              </a:ext>
            </a:extLst>
          </p:cNvPr>
          <p:cNvSpPr>
            <a:spLocks noGrp="1"/>
          </p:cNvSpPr>
          <p:nvPr>
            <p:ph type="title"/>
          </p:nvPr>
        </p:nvSpPr>
        <p:spPr/>
        <p:txBody>
          <a:bodyPr/>
          <a:lstStyle/>
          <a:p>
            <a:pPr algn="ctr"/>
            <a:r>
              <a:rPr lang="ru-RU" b="1" dirty="0">
                <a:solidFill>
                  <a:schemeClr val="accent1"/>
                </a:solidFill>
              </a:rPr>
              <a:t>Н</a:t>
            </a:r>
            <a:r>
              <a:rPr lang="ru-KG" b="1" dirty="0" err="1">
                <a:solidFill>
                  <a:schemeClr val="accent1"/>
                </a:solidFill>
              </a:rPr>
              <a:t>ациональное</a:t>
            </a:r>
            <a:r>
              <a:rPr lang="ru-KG" b="1" dirty="0">
                <a:solidFill>
                  <a:schemeClr val="accent1"/>
                </a:solidFill>
              </a:rPr>
              <a:t> законодательство </a:t>
            </a:r>
          </a:p>
        </p:txBody>
      </p:sp>
      <p:sp>
        <p:nvSpPr>
          <p:cNvPr id="3" name="Объект 2">
            <a:extLst>
              <a:ext uri="{FF2B5EF4-FFF2-40B4-BE49-F238E27FC236}">
                <a16:creationId xmlns:a16="http://schemas.microsoft.com/office/drawing/2014/main" id="{8C163653-83F9-4495-84CE-3CDDD3FF4EA7}"/>
              </a:ext>
            </a:extLst>
          </p:cNvPr>
          <p:cNvSpPr>
            <a:spLocks noGrp="1"/>
          </p:cNvSpPr>
          <p:nvPr>
            <p:ph idx="1"/>
          </p:nvPr>
        </p:nvSpPr>
        <p:spPr>
          <a:xfrm>
            <a:off x="685800" y="1331843"/>
            <a:ext cx="4760843" cy="5302320"/>
          </a:xfrm>
        </p:spPr>
        <p:txBody>
          <a:bodyPr>
            <a:noAutofit/>
          </a:bodyPr>
          <a:lstStyle/>
          <a:p>
            <a:pPr marL="0" indent="0">
              <a:buNone/>
            </a:pPr>
            <a:r>
              <a:rPr lang="ru-KG" sz="1300" b="1" dirty="0">
                <a:solidFill>
                  <a:srgbClr val="C00000"/>
                </a:solidFill>
              </a:rPr>
              <a:t> </a:t>
            </a:r>
            <a:r>
              <a:rPr lang="ru-RU" sz="1300" b="1" dirty="0">
                <a:solidFill>
                  <a:srgbClr val="C00000"/>
                </a:solidFill>
              </a:rPr>
              <a:t>Статья 1</a:t>
            </a:r>
            <a:r>
              <a:rPr lang="ru-KG" sz="1300" b="1" dirty="0">
                <a:solidFill>
                  <a:srgbClr val="C00000"/>
                </a:solidFill>
              </a:rPr>
              <a:t>. </a:t>
            </a:r>
            <a:r>
              <a:rPr lang="ru-RU" sz="1300" b="1" dirty="0">
                <a:solidFill>
                  <a:srgbClr val="C00000"/>
                </a:solidFill>
              </a:rPr>
              <a:t>Конституции КР от 11 апреля 2021 года</a:t>
            </a:r>
            <a:endParaRPr lang="ru-KG" sz="1300" dirty="0">
              <a:solidFill>
                <a:srgbClr val="C00000"/>
              </a:solidFill>
            </a:endParaRPr>
          </a:p>
          <a:p>
            <a:pPr marL="0" indent="0">
              <a:buNone/>
            </a:pPr>
            <a:r>
              <a:rPr lang="ru-RU" sz="1300" dirty="0"/>
              <a:t>4. Народ Кыргызской Республики - носитель суверенитета и </a:t>
            </a:r>
            <a:r>
              <a:rPr lang="ru-RU" sz="1300" b="1" u="sng" dirty="0"/>
              <a:t>единственный источник государственной власти.</a:t>
            </a:r>
            <a:endParaRPr lang="ru-KG" sz="1300" b="1" dirty="0"/>
          </a:p>
          <a:p>
            <a:pPr marL="0" indent="0">
              <a:buNone/>
            </a:pPr>
            <a:r>
              <a:rPr lang="ru-RU" sz="1300" b="1" dirty="0">
                <a:solidFill>
                  <a:srgbClr val="C00000"/>
                </a:solidFill>
              </a:rPr>
              <a:t>Статья 2. Конституции КР от 11 апреля 2021 года</a:t>
            </a:r>
            <a:endParaRPr lang="ru-KG" sz="1300" dirty="0">
              <a:solidFill>
                <a:srgbClr val="C00000"/>
              </a:solidFill>
            </a:endParaRPr>
          </a:p>
          <a:p>
            <a:pPr marL="0" indent="0">
              <a:buNone/>
            </a:pPr>
            <a:r>
              <a:rPr lang="ru-RU" sz="1300" dirty="0"/>
              <a:t>2. В Кыргызской Республике народовластие основывается на принципах принадлежности всей полноты власти народу, защиты прав и свобод человека и гражданина</a:t>
            </a:r>
            <a:r>
              <a:rPr lang="ru-RU" sz="1300" b="1" dirty="0"/>
              <a:t>, </a:t>
            </a:r>
            <a:r>
              <a:rPr lang="ru-RU" sz="1300" b="1" u="sng" dirty="0"/>
              <a:t>свободного и реального доступа к управлению делами государства и общества.</a:t>
            </a:r>
            <a:endParaRPr lang="ru-KG" sz="1300" b="1" dirty="0"/>
          </a:p>
          <a:p>
            <a:pPr marL="0" indent="0">
              <a:buNone/>
            </a:pPr>
            <a:r>
              <a:rPr lang="ru-RU" sz="1300" dirty="0"/>
              <a:t>3. Граждане Кыргызской Республики осуществляют свою власть непосредственно на выборах и референдумах (всенародное голосование), </a:t>
            </a:r>
            <a:r>
              <a:rPr lang="ru-RU" sz="1300" u="sng" dirty="0"/>
              <a:t>а также через систему государственных органов и органов местного самоуправления</a:t>
            </a:r>
            <a:r>
              <a:rPr lang="ru-RU" sz="1300" dirty="0"/>
              <a:t> на основе Конституции и законов Кыргызской Республики</a:t>
            </a:r>
            <a:endParaRPr lang="ru-KG" sz="1300" dirty="0"/>
          </a:p>
          <a:p>
            <a:pPr marL="0" indent="0">
              <a:buNone/>
            </a:pPr>
            <a:r>
              <a:rPr lang="ru-KG" sz="1300" b="1" dirty="0">
                <a:solidFill>
                  <a:srgbClr val="C00000"/>
                </a:solidFill>
              </a:rPr>
              <a:t> </a:t>
            </a:r>
            <a:r>
              <a:rPr lang="ru-RU" sz="1300" b="1" dirty="0">
                <a:solidFill>
                  <a:srgbClr val="C00000"/>
                </a:solidFill>
              </a:rPr>
              <a:t>Статья 23</a:t>
            </a:r>
            <a:r>
              <a:rPr lang="ru-KG" sz="1300" b="1" dirty="0">
                <a:solidFill>
                  <a:srgbClr val="C00000"/>
                </a:solidFill>
              </a:rPr>
              <a:t>. </a:t>
            </a:r>
            <a:r>
              <a:rPr lang="ru-RU" sz="1300" b="1" dirty="0">
                <a:solidFill>
                  <a:srgbClr val="C00000"/>
                </a:solidFill>
              </a:rPr>
              <a:t>Конституции КР от 11 апреля 2021 года</a:t>
            </a:r>
            <a:endParaRPr lang="ru-KG" sz="1300" b="1" dirty="0">
              <a:solidFill>
                <a:srgbClr val="C00000"/>
              </a:solidFill>
            </a:endParaRPr>
          </a:p>
          <a:p>
            <a:pPr marL="0" indent="0">
              <a:buNone/>
            </a:pPr>
            <a:r>
              <a:rPr lang="ru-RU" sz="1300" dirty="0"/>
              <a:t>1. Права и свободы человека неотчуждаемы и принадлежат</a:t>
            </a:r>
            <a:r>
              <a:rPr lang="ru-RU" sz="1300" b="1" dirty="0">
                <a:solidFill>
                  <a:srgbClr val="C00000"/>
                </a:solidFill>
              </a:rPr>
              <a:t> </a:t>
            </a:r>
            <a:r>
              <a:rPr lang="ru-RU" sz="1300" dirty="0"/>
              <a:t>каждому от рождения. Они признаются в качестве абсолютных, неотчуждаемых и </a:t>
            </a:r>
            <a:r>
              <a:rPr lang="ru-RU" sz="1300" b="1" u="sng" dirty="0"/>
              <a:t>защищаемых </a:t>
            </a:r>
            <a:r>
              <a:rPr lang="ru-RU" sz="1300" dirty="0"/>
              <a:t>законом и судом от посягательств </a:t>
            </a:r>
            <a:r>
              <a:rPr lang="ru-RU" sz="1300" b="1" u="sng" dirty="0"/>
              <a:t>со стороны кого бы то ни было</a:t>
            </a:r>
            <a:r>
              <a:rPr lang="ru-RU" sz="1300" dirty="0"/>
              <a:t>.</a:t>
            </a:r>
            <a:endParaRPr lang="ru-KG" sz="1300" dirty="0"/>
          </a:p>
          <a:p>
            <a:pPr marL="0" indent="0">
              <a:buNone/>
            </a:pPr>
            <a:r>
              <a:rPr lang="ru-RU" sz="1300" dirty="0"/>
              <a:t>Права и свободы человека относятся к высшим ценностям Кыргызской Республики. </a:t>
            </a:r>
            <a:r>
              <a:rPr lang="ru-RU" sz="1300" b="1" u="sng" dirty="0"/>
              <a:t>Они действуют непосредственно, определяют смысл и содержание деятельности всех государственных органов, органов местного самоуправления и их должностных лиц.</a:t>
            </a:r>
            <a:endParaRPr lang="ru-KG" sz="1300" b="1" u="sng" dirty="0"/>
          </a:p>
        </p:txBody>
      </p:sp>
      <p:sp>
        <p:nvSpPr>
          <p:cNvPr id="4" name="Объект 2">
            <a:extLst>
              <a:ext uri="{FF2B5EF4-FFF2-40B4-BE49-F238E27FC236}">
                <a16:creationId xmlns:a16="http://schemas.microsoft.com/office/drawing/2014/main" id="{2DB2C21E-13EA-4199-AE8D-0FE92D1CB855}"/>
              </a:ext>
            </a:extLst>
          </p:cNvPr>
          <p:cNvSpPr txBox="1">
            <a:spLocks/>
          </p:cNvSpPr>
          <p:nvPr/>
        </p:nvSpPr>
        <p:spPr>
          <a:xfrm>
            <a:off x="5685183" y="1452149"/>
            <a:ext cx="5821017" cy="504072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ru-RU" sz="2700" b="1" dirty="0">
                <a:solidFill>
                  <a:srgbClr val="C00000"/>
                </a:solidFill>
              </a:rPr>
              <a:t>Статья 33. Конституции КР от 11 апреля 2021 года</a:t>
            </a:r>
            <a:endParaRPr lang="ru-KG" sz="2700" b="1" dirty="0">
              <a:solidFill>
                <a:srgbClr val="C00000"/>
              </a:solidFill>
            </a:endParaRPr>
          </a:p>
          <a:p>
            <a:pPr marL="0" indent="0">
              <a:buNone/>
            </a:pPr>
            <a:r>
              <a:rPr lang="ru-RU" dirty="0"/>
              <a:t>3. </a:t>
            </a:r>
            <a:r>
              <a:rPr lang="ru-RU" b="1" u="sng" dirty="0"/>
              <a:t>Каждый имеет право на получение информации о деятельности </a:t>
            </a:r>
            <a:r>
              <a:rPr lang="ru-RU" dirty="0"/>
              <a:t>государственных органов, органов местного самоуправления и их должностных лиц, юридических лиц с участием государственных органов и органов местного самоуправления, а также организаций, финансируемых из республиканского и местных бюджетов.</a:t>
            </a:r>
            <a:endParaRPr lang="ru-KG" dirty="0"/>
          </a:p>
          <a:p>
            <a:pPr marL="0" indent="0">
              <a:buNone/>
            </a:pPr>
            <a:r>
              <a:rPr lang="ru-RU" dirty="0"/>
              <a:t>4. </a:t>
            </a:r>
            <a:r>
              <a:rPr lang="ru-RU" b="1" u="sng" dirty="0"/>
              <a:t>Каждому гарантируется доступ к информации, </a:t>
            </a:r>
            <a:r>
              <a:rPr lang="ru-RU" dirty="0"/>
              <a:t>находящейся в ведении государственных органов, органов местного самоуправления и их должностных лиц. Порядок предоставления информации определяется законом.</a:t>
            </a:r>
            <a:endParaRPr lang="ru-KG" dirty="0"/>
          </a:p>
          <a:p>
            <a:pPr marL="0" indent="0">
              <a:lnSpc>
                <a:spcPct val="110000"/>
              </a:lnSpc>
              <a:buNone/>
            </a:pPr>
            <a:r>
              <a:rPr lang="ru-RU" sz="2700" b="1" dirty="0">
                <a:solidFill>
                  <a:srgbClr val="C00000"/>
                </a:solidFill>
              </a:rPr>
              <a:t>Статья </a:t>
            </a:r>
            <a:r>
              <a:rPr lang="ru-KG" sz="2700" b="1" dirty="0">
                <a:solidFill>
                  <a:srgbClr val="C00000"/>
                </a:solidFill>
              </a:rPr>
              <a:t>53</a:t>
            </a:r>
            <a:r>
              <a:rPr lang="ru-RU" sz="2700" b="1" dirty="0">
                <a:solidFill>
                  <a:srgbClr val="C00000"/>
                </a:solidFill>
              </a:rPr>
              <a:t>. Конституции КР от 11 апреля 2021 года</a:t>
            </a:r>
            <a:endParaRPr lang="ru-KG" sz="2700" b="1" dirty="0">
              <a:solidFill>
                <a:srgbClr val="C00000"/>
              </a:solidFill>
            </a:endParaRPr>
          </a:p>
          <a:p>
            <a:pPr marL="0" indent="0">
              <a:buNone/>
            </a:pPr>
            <a:r>
              <a:rPr lang="ru-RU" dirty="0"/>
              <a:t>2. </a:t>
            </a:r>
            <a:r>
              <a:rPr lang="ru-RU" b="1" dirty="0"/>
              <a:t>Каждый вправе осуществлять любые действия и деятельность, кроме запрещенных Конституцией и законами.</a:t>
            </a:r>
            <a:endParaRPr lang="ru-KG" b="1" dirty="0"/>
          </a:p>
          <a:p>
            <a:pPr marL="0" indent="0">
              <a:buNone/>
            </a:pPr>
            <a:r>
              <a:rPr lang="ru-RU" dirty="0"/>
              <a:t> </a:t>
            </a:r>
            <a:r>
              <a:rPr lang="ru-RU" sz="2700" b="1" dirty="0">
                <a:solidFill>
                  <a:srgbClr val="C00000"/>
                </a:solidFill>
              </a:rPr>
              <a:t>Статья 111</a:t>
            </a:r>
            <a:r>
              <a:rPr lang="ru-KG" sz="2700" b="1" dirty="0">
                <a:solidFill>
                  <a:srgbClr val="C00000"/>
                </a:solidFill>
              </a:rPr>
              <a:t>.</a:t>
            </a:r>
            <a:r>
              <a:rPr lang="ru-RU" sz="2700" b="1" dirty="0">
                <a:solidFill>
                  <a:srgbClr val="C00000"/>
                </a:solidFill>
              </a:rPr>
              <a:t> Конституции КР от 11 апреля 2021 года</a:t>
            </a:r>
            <a:endParaRPr lang="ru-KG" sz="2700" b="1" dirty="0">
              <a:solidFill>
                <a:srgbClr val="C00000"/>
              </a:solidFill>
            </a:endParaRPr>
          </a:p>
          <a:p>
            <a:pPr marL="0" indent="0">
              <a:buNone/>
            </a:pPr>
            <a:r>
              <a:rPr lang="ru-RU" dirty="0"/>
              <a:t>1. Местное самоуправление - гарантированное Конституцией право и реальная возможность местных сообществ </a:t>
            </a:r>
            <a:r>
              <a:rPr lang="ru-RU" u="sng" dirty="0"/>
              <a:t>самостоятельно решать вопросы местного значения в своих интересах и под свою ответственность.</a:t>
            </a:r>
            <a:endParaRPr lang="ru-KG" u="sng" dirty="0"/>
          </a:p>
          <a:p>
            <a:pPr marL="0" indent="0">
              <a:buNone/>
            </a:pPr>
            <a:r>
              <a:rPr lang="ru-KG" dirty="0"/>
              <a:t>3. </a:t>
            </a:r>
            <a:r>
              <a:rPr lang="ru-RU" u="sng" dirty="0"/>
              <a:t>Местное самоуправление осуществляется местными сообществами граждан </a:t>
            </a:r>
            <a:r>
              <a:rPr lang="ru-RU" dirty="0"/>
              <a:t>непосредственно или через органы местного самоуправления.</a:t>
            </a:r>
            <a:endParaRPr lang="ru-KG" dirty="0"/>
          </a:p>
          <a:p>
            <a:endParaRPr lang="ru-KG" dirty="0"/>
          </a:p>
        </p:txBody>
      </p:sp>
    </p:spTree>
    <p:extLst>
      <p:ext uri="{BB962C8B-B14F-4D97-AF65-F5344CB8AC3E}">
        <p14:creationId xmlns:p14="http://schemas.microsoft.com/office/powerpoint/2010/main" val="37357722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B669A5-64EF-4970-B2AC-7010AA6FF295}"/>
              </a:ext>
            </a:extLst>
          </p:cNvPr>
          <p:cNvSpPr>
            <a:spLocks noGrp="1"/>
          </p:cNvSpPr>
          <p:nvPr>
            <p:ph type="title"/>
          </p:nvPr>
        </p:nvSpPr>
        <p:spPr/>
        <p:txBody>
          <a:bodyPr>
            <a:normAutofit/>
          </a:bodyPr>
          <a:lstStyle/>
          <a:p>
            <a:pPr algn="ctr"/>
            <a:r>
              <a:rPr lang="ru-KG" sz="3600" b="1" dirty="0">
                <a:solidFill>
                  <a:schemeClr val="accent1"/>
                </a:solidFill>
              </a:rPr>
              <a:t>МЕХАНИЗМЫ ГРАЖДАНСКОГО УЧАСТИЯ </a:t>
            </a:r>
          </a:p>
        </p:txBody>
      </p:sp>
      <p:sp>
        <p:nvSpPr>
          <p:cNvPr id="3" name="Объект 2">
            <a:extLst>
              <a:ext uri="{FF2B5EF4-FFF2-40B4-BE49-F238E27FC236}">
                <a16:creationId xmlns:a16="http://schemas.microsoft.com/office/drawing/2014/main" id="{28CFB925-AC36-42F5-A1B7-F3525A0697F9}"/>
              </a:ext>
            </a:extLst>
          </p:cNvPr>
          <p:cNvSpPr>
            <a:spLocks noGrp="1"/>
          </p:cNvSpPr>
          <p:nvPr>
            <p:ph idx="1"/>
          </p:nvPr>
        </p:nvSpPr>
        <p:spPr>
          <a:xfrm>
            <a:off x="838200" y="1510748"/>
            <a:ext cx="10515600" cy="4840356"/>
          </a:xfrm>
        </p:spPr>
        <p:txBody>
          <a:bodyPr/>
          <a:lstStyle/>
          <a:p>
            <a:pPr lvl="0"/>
            <a:r>
              <a:rPr lang="ru-KG" dirty="0"/>
              <a:t>Общественные слушания</a:t>
            </a:r>
          </a:p>
          <a:p>
            <a:pPr lvl="0"/>
            <a:r>
              <a:rPr lang="ru-KG" dirty="0"/>
              <a:t>Парламентские слушания</a:t>
            </a:r>
          </a:p>
          <a:p>
            <a:pPr lvl="0"/>
            <a:r>
              <a:rPr lang="ru-KG" dirty="0"/>
              <a:t>Бюджетные слушания </a:t>
            </a:r>
          </a:p>
          <a:p>
            <a:pPr lvl="0"/>
            <a:r>
              <a:rPr lang="ru-KG" dirty="0"/>
              <a:t>Сельские сходы </a:t>
            </a:r>
          </a:p>
          <a:p>
            <a:pPr lvl="0"/>
            <a:r>
              <a:rPr lang="ru-KG" dirty="0"/>
              <a:t>Рабочие группы при министерствах, правительстве, </a:t>
            </a:r>
            <a:r>
              <a:rPr lang="ru-RU" dirty="0"/>
              <a:t>О</a:t>
            </a:r>
            <a:r>
              <a:rPr lang="ru-KG" dirty="0"/>
              <a:t>М</a:t>
            </a:r>
            <a:r>
              <a:rPr lang="ru-RU" dirty="0"/>
              <a:t>С</a:t>
            </a:r>
            <a:r>
              <a:rPr lang="ru-KG" dirty="0"/>
              <a:t>У</a:t>
            </a:r>
          </a:p>
          <a:p>
            <a:pPr lvl="0"/>
            <a:r>
              <a:rPr lang="ru-KG" dirty="0"/>
              <a:t>Право законодательной  инициативы  </a:t>
            </a:r>
          </a:p>
          <a:p>
            <a:pPr lvl="0"/>
            <a:r>
              <a:rPr lang="ru-KG" dirty="0"/>
              <a:t>Об</a:t>
            </a:r>
            <a:r>
              <a:rPr lang="ru-RU" dirty="0" err="1"/>
              <a:t>щественный</a:t>
            </a:r>
            <a:r>
              <a:rPr lang="ru-RU" dirty="0"/>
              <a:t> мониторинг за деятельностью органов государственной власти и местного самоуправления</a:t>
            </a:r>
            <a:endParaRPr lang="ru-KG" dirty="0"/>
          </a:p>
          <a:p>
            <a:pPr lvl="0"/>
            <a:r>
              <a:rPr lang="ru-KG" dirty="0"/>
              <a:t>...</a:t>
            </a:r>
          </a:p>
          <a:p>
            <a:endParaRPr lang="ru-KG" dirty="0"/>
          </a:p>
        </p:txBody>
      </p:sp>
    </p:spTree>
    <p:extLst>
      <p:ext uri="{BB962C8B-B14F-4D97-AF65-F5344CB8AC3E}">
        <p14:creationId xmlns:p14="http://schemas.microsoft.com/office/powerpoint/2010/main" val="469398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44813C-9DE4-4BA8-9E8B-040F10D6F283}"/>
              </a:ext>
            </a:extLst>
          </p:cNvPr>
          <p:cNvSpPr>
            <a:spLocks noGrp="1"/>
          </p:cNvSpPr>
          <p:nvPr>
            <p:ph type="title"/>
          </p:nvPr>
        </p:nvSpPr>
        <p:spPr/>
        <p:txBody>
          <a:bodyPr/>
          <a:lstStyle/>
          <a:p>
            <a:pPr algn="ctr"/>
            <a:r>
              <a:rPr lang="ru-RU" b="1" dirty="0">
                <a:solidFill>
                  <a:schemeClr val="accent1"/>
                </a:solidFill>
              </a:rPr>
              <a:t>В</a:t>
            </a:r>
            <a:r>
              <a:rPr lang="ru-KG" b="1" dirty="0">
                <a:solidFill>
                  <a:schemeClr val="accent1"/>
                </a:solidFill>
              </a:rPr>
              <a:t>о</a:t>
            </a:r>
            <a:r>
              <a:rPr lang="ru-RU" b="1" dirty="0">
                <a:solidFill>
                  <a:schemeClr val="accent1"/>
                </a:solidFill>
              </a:rPr>
              <a:t>п</a:t>
            </a:r>
            <a:r>
              <a:rPr lang="ru-KG" b="1" dirty="0">
                <a:solidFill>
                  <a:schemeClr val="accent1"/>
                </a:solidFill>
              </a:rPr>
              <a:t>р</a:t>
            </a:r>
            <a:r>
              <a:rPr lang="ru-RU" b="1" dirty="0">
                <a:solidFill>
                  <a:schemeClr val="accent1"/>
                </a:solidFill>
              </a:rPr>
              <a:t>ос</a:t>
            </a:r>
            <a:r>
              <a:rPr lang="ru-KG" b="1" dirty="0">
                <a:solidFill>
                  <a:schemeClr val="accent1"/>
                </a:solidFill>
              </a:rPr>
              <a:t>ы </a:t>
            </a:r>
            <a:r>
              <a:rPr lang="ru-RU" b="1" dirty="0">
                <a:solidFill>
                  <a:schemeClr val="accent1"/>
                </a:solidFill>
              </a:rPr>
              <a:t>д</a:t>
            </a:r>
            <a:r>
              <a:rPr lang="ru-KG" b="1" dirty="0">
                <a:solidFill>
                  <a:schemeClr val="accent1"/>
                </a:solidFill>
              </a:rPr>
              <a:t>л</a:t>
            </a:r>
            <a:r>
              <a:rPr lang="ru-RU" b="1" dirty="0">
                <a:solidFill>
                  <a:schemeClr val="accent1"/>
                </a:solidFill>
              </a:rPr>
              <a:t>я</a:t>
            </a:r>
            <a:r>
              <a:rPr lang="ru-KG" b="1" dirty="0">
                <a:solidFill>
                  <a:schemeClr val="accent1"/>
                </a:solidFill>
              </a:rPr>
              <a:t> </a:t>
            </a:r>
            <a:r>
              <a:rPr lang="ru-RU" b="1" dirty="0">
                <a:solidFill>
                  <a:schemeClr val="accent1"/>
                </a:solidFill>
              </a:rPr>
              <a:t>о</a:t>
            </a:r>
            <a:r>
              <a:rPr lang="ru-KG" b="1" dirty="0">
                <a:solidFill>
                  <a:schemeClr val="accent1"/>
                </a:solidFill>
              </a:rPr>
              <a:t>б</a:t>
            </a:r>
            <a:r>
              <a:rPr lang="ru-RU" b="1" dirty="0">
                <a:solidFill>
                  <a:schemeClr val="accent1"/>
                </a:solidFill>
              </a:rPr>
              <a:t>с</a:t>
            </a:r>
            <a:r>
              <a:rPr lang="ru-KG" b="1" dirty="0">
                <a:solidFill>
                  <a:schemeClr val="accent1"/>
                </a:solidFill>
              </a:rPr>
              <a:t>у</a:t>
            </a:r>
            <a:r>
              <a:rPr lang="ru-RU" b="1" dirty="0">
                <a:solidFill>
                  <a:schemeClr val="accent1"/>
                </a:solidFill>
              </a:rPr>
              <a:t>ж</a:t>
            </a:r>
            <a:r>
              <a:rPr lang="ru-KG" b="1" dirty="0">
                <a:solidFill>
                  <a:schemeClr val="accent1"/>
                </a:solidFill>
              </a:rPr>
              <a:t>д</a:t>
            </a:r>
            <a:r>
              <a:rPr lang="ru-RU" b="1" dirty="0">
                <a:solidFill>
                  <a:schemeClr val="accent1"/>
                </a:solidFill>
              </a:rPr>
              <a:t>е</a:t>
            </a:r>
            <a:r>
              <a:rPr lang="ru-KG" b="1" dirty="0">
                <a:solidFill>
                  <a:schemeClr val="accent1"/>
                </a:solidFill>
              </a:rPr>
              <a:t>н</a:t>
            </a:r>
            <a:r>
              <a:rPr lang="ru-RU" b="1" dirty="0">
                <a:solidFill>
                  <a:schemeClr val="accent1"/>
                </a:solidFill>
              </a:rPr>
              <a:t>и</a:t>
            </a:r>
            <a:r>
              <a:rPr lang="ru-KG" b="1" dirty="0">
                <a:solidFill>
                  <a:schemeClr val="accent1"/>
                </a:solidFill>
              </a:rPr>
              <a:t>я</a:t>
            </a:r>
          </a:p>
        </p:txBody>
      </p:sp>
      <p:sp>
        <p:nvSpPr>
          <p:cNvPr id="3" name="Объект 2">
            <a:extLst>
              <a:ext uri="{FF2B5EF4-FFF2-40B4-BE49-F238E27FC236}">
                <a16:creationId xmlns:a16="http://schemas.microsoft.com/office/drawing/2014/main" id="{5836DD6F-C451-40EC-BF2E-9E3B4E7EA6A2}"/>
              </a:ext>
            </a:extLst>
          </p:cNvPr>
          <p:cNvSpPr>
            <a:spLocks noGrp="1"/>
          </p:cNvSpPr>
          <p:nvPr>
            <p:ph idx="1"/>
          </p:nvPr>
        </p:nvSpPr>
        <p:spPr/>
        <p:txBody>
          <a:bodyPr/>
          <a:lstStyle/>
          <a:p>
            <a:pPr marL="514350" indent="-514350">
              <a:buFont typeface="+mj-lt"/>
              <a:buAutoNum type="arabicPeriod"/>
            </a:pPr>
            <a:r>
              <a:rPr lang="ru-RU" sz="3200" dirty="0"/>
              <a:t>К</a:t>
            </a:r>
            <a:r>
              <a:rPr lang="ru-KG" sz="3200" dirty="0"/>
              <a:t>а</a:t>
            </a:r>
            <a:r>
              <a:rPr lang="ru-RU" sz="3200" dirty="0"/>
              <a:t>к</a:t>
            </a:r>
            <a:r>
              <a:rPr lang="ru-KG" sz="3200" dirty="0"/>
              <a:t>и</a:t>
            </a:r>
            <a:r>
              <a:rPr lang="ru-RU" sz="3200" dirty="0"/>
              <a:t>е</a:t>
            </a:r>
            <a:r>
              <a:rPr lang="ru-KG" sz="3200" dirty="0"/>
              <a:t> </a:t>
            </a:r>
            <a:r>
              <a:rPr lang="ru-RU" sz="3200" dirty="0"/>
              <a:t>е</a:t>
            </a:r>
            <a:r>
              <a:rPr lang="ru-KG" sz="3200" dirty="0"/>
              <a:t>щ</a:t>
            </a:r>
            <a:r>
              <a:rPr lang="ru-RU" sz="3200" dirty="0"/>
              <a:t>е</a:t>
            </a:r>
            <a:r>
              <a:rPr lang="ru-KG" sz="3200" dirty="0"/>
              <a:t> </a:t>
            </a:r>
            <a:r>
              <a:rPr lang="ru-RU" sz="3200" dirty="0"/>
              <a:t>в</a:t>
            </a:r>
            <a:r>
              <a:rPr lang="ru-KG" sz="3200" dirty="0"/>
              <a:t>ы </a:t>
            </a:r>
            <a:r>
              <a:rPr lang="ru-RU" sz="3200" dirty="0"/>
              <a:t>з</a:t>
            </a:r>
            <a:r>
              <a:rPr lang="ru-KG" sz="3200" dirty="0"/>
              <a:t>н</a:t>
            </a:r>
            <a:r>
              <a:rPr lang="ru-RU" sz="3200" dirty="0"/>
              <a:t>а</a:t>
            </a:r>
            <a:r>
              <a:rPr lang="ru-KG" sz="3200" dirty="0"/>
              <a:t>е</a:t>
            </a:r>
            <a:r>
              <a:rPr lang="ru-RU" sz="3200" dirty="0"/>
              <a:t>т</a:t>
            </a:r>
            <a:r>
              <a:rPr lang="ru-KG" sz="3200" dirty="0"/>
              <a:t>е </a:t>
            </a:r>
            <a:r>
              <a:rPr lang="ru-RU" sz="3200" dirty="0"/>
              <a:t>м</a:t>
            </a:r>
            <a:r>
              <a:rPr lang="ru-KG" sz="3200" dirty="0"/>
              <a:t>е</a:t>
            </a:r>
            <a:r>
              <a:rPr lang="ru-RU" sz="3200" dirty="0"/>
              <a:t>х</a:t>
            </a:r>
            <a:r>
              <a:rPr lang="ru-KG" sz="3200" dirty="0"/>
              <a:t>а</a:t>
            </a:r>
            <a:r>
              <a:rPr lang="ru-RU" sz="3200" dirty="0"/>
              <a:t>н</a:t>
            </a:r>
            <a:r>
              <a:rPr lang="ru-KG" sz="3200" dirty="0"/>
              <a:t>и</a:t>
            </a:r>
            <a:r>
              <a:rPr lang="ru-RU" sz="3200" dirty="0"/>
              <a:t>з</a:t>
            </a:r>
            <a:r>
              <a:rPr lang="ru-KG" sz="3200" dirty="0"/>
              <a:t>м</a:t>
            </a:r>
            <a:r>
              <a:rPr lang="ru-RU" sz="3200" dirty="0"/>
              <a:t>ы</a:t>
            </a:r>
            <a:r>
              <a:rPr lang="ru-KG" sz="3200" dirty="0"/>
              <a:t> </a:t>
            </a:r>
            <a:r>
              <a:rPr lang="ru-RU" sz="3200" dirty="0"/>
              <a:t>г</a:t>
            </a:r>
            <a:r>
              <a:rPr lang="ru-KG" sz="3200" dirty="0"/>
              <a:t>р</a:t>
            </a:r>
            <a:r>
              <a:rPr lang="ru-RU" sz="3200" dirty="0"/>
              <a:t>а</a:t>
            </a:r>
            <a:r>
              <a:rPr lang="ru-KG" sz="3200" dirty="0"/>
              <a:t>ж</a:t>
            </a:r>
            <a:r>
              <a:rPr lang="ru-RU" sz="3200" dirty="0"/>
              <a:t>д</a:t>
            </a:r>
            <a:r>
              <a:rPr lang="ru-KG" sz="3200" dirty="0"/>
              <a:t>а</a:t>
            </a:r>
            <a:r>
              <a:rPr lang="ru-RU" sz="3200" dirty="0"/>
              <a:t>с</a:t>
            </a:r>
            <a:r>
              <a:rPr lang="ru-KG" sz="3200" dirty="0"/>
              <a:t>к</a:t>
            </a:r>
            <a:r>
              <a:rPr lang="ru-RU" sz="3200" dirty="0"/>
              <a:t>о</a:t>
            </a:r>
            <a:r>
              <a:rPr lang="ru-KG" sz="3200" dirty="0"/>
              <a:t>г</a:t>
            </a:r>
            <a:r>
              <a:rPr lang="ru-RU" sz="3200" dirty="0"/>
              <a:t>о</a:t>
            </a:r>
            <a:r>
              <a:rPr lang="ru-KG" sz="3200" dirty="0"/>
              <a:t> </a:t>
            </a:r>
            <a:r>
              <a:rPr lang="ru-RU" sz="3200" dirty="0"/>
              <a:t>у</a:t>
            </a:r>
            <a:r>
              <a:rPr lang="ru-KG" sz="3200" dirty="0"/>
              <a:t>ч</a:t>
            </a:r>
            <a:r>
              <a:rPr lang="ru-RU" sz="3200" dirty="0"/>
              <a:t>а</a:t>
            </a:r>
            <a:r>
              <a:rPr lang="ru-KG" sz="3200" dirty="0"/>
              <a:t>с</a:t>
            </a:r>
            <a:r>
              <a:rPr lang="ru-RU" sz="3200" dirty="0"/>
              <a:t>т</a:t>
            </a:r>
            <a:r>
              <a:rPr lang="ru-KG" sz="3200" dirty="0"/>
              <a:t>и</a:t>
            </a:r>
            <a:r>
              <a:rPr lang="ru-RU" sz="3200" dirty="0"/>
              <a:t>я</a:t>
            </a:r>
            <a:r>
              <a:rPr lang="ru-KG" sz="3200" dirty="0"/>
              <a:t> ?</a:t>
            </a:r>
          </a:p>
          <a:p>
            <a:pPr marL="514350" indent="-514350">
              <a:buFont typeface="+mj-lt"/>
              <a:buAutoNum type="arabicPeriod"/>
            </a:pPr>
            <a:r>
              <a:rPr lang="ru-KG" sz="3200" dirty="0"/>
              <a:t>В каких вы сами принимаете у</a:t>
            </a:r>
            <a:r>
              <a:rPr lang="ru-RU" sz="3200" dirty="0"/>
              <a:t>ч</a:t>
            </a:r>
            <a:r>
              <a:rPr lang="ru-KG" sz="3200" dirty="0" err="1"/>
              <a:t>астие</a:t>
            </a:r>
            <a:r>
              <a:rPr lang="ru-KG" sz="3200" dirty="0"/>
              <a:t>?</a:t>
            </a:r>
          </a:p>
          <a:p>
            <a:pPr marL="514350" indent="-514350">
              <a:buFont typeface="+mj-lt"/>
              <a:buAutoNum type="arabicPeriod"/>
            </a:pPr>
            <a:r>
              <a:rPr lang="ru-KG" sz="3200" dirty="0"/>
              <a:t> </a:t>
            </a:r>
            <a:r>
              <a:rPr lang="ru-RU" sz="3200" dirty="0"/>
              <a:t>Ч</a:t>
            </a:r>
            <a:r>
              <a:rPr lang="ru-KG" sz="3200" dirty="0"/>
              <a:t>то на ваше практике сработало а что </a:t>
            </a:r>
            <a:r>
              <a:rPr lang="ru-RU" sz="3200" dirty="0"/>
              <a:t>н</a:t>
            </a:r>
            <a:r>
              <a:rPr lang="ru-KG" sz="3200" dirty="0"/>
              <a:t>е</a:t>
            </a:r>
            <a:r>
              <a:rPr lang="ru-RU" sz="3200" dirty="0"/>
              <a:t>т</a:t>
            </a:r>
            <a:r>
              <a:rPr lang="ru-KG" sz="3200" dirty="0"/>
              <a:t>?</a:t>
            </a:r>
          </a:p>
          <a:p>
            <a:pPr marL="514350" indent="-514350">
              <a:buFont typeface="+mj-lt"/>
              <a:buAutoNum type="arabicPeriod"/>
            </a:pPr>
            <a:r>
              <a:rPr lang="ru-KG" sz="3200" dirty="0"/>
              <a:t>Как вы </a:t>
            </a:r>
            <a:r>
              <a:rPr lang="ru-RU" sz="3200" dirty="0"/>
              <a:t>считаете</a:t>
            </a:r>
            <a:r>
              <a:rPr lang="ru-KG" sz="3200" dirty="0"/>
              <a:t>, почему?</a:t>
            </a:r>
          </a:p>
        </p:txBody>
      </p:sp>
    </p:spTree>
    <p:extLst>
      <p:ext uri="{BB962C8B-B14F-4D97-AF65-F5344CB8AC3E}">
        <p14:creationId xmlns:p14="http://schemas.microsoft.com/office/powerpoint/2010/main" val="9619471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17EBBDE-64AC-4FA4-8BCE-0BA1EFB25F5C}"/>
              </a:ext>
            </a:extLst>
          </p:cNvPr>
          <p:cNvSpPr>
            <a:spLocks noGrp="1"/>
          </p:cNvSpPr>
          <p:nvPr>
            <p:ph idx="1"/>
          </p:nvPr>
        </p:nvSpPr>
        <p:spPr/>
        <p:txBody>
          <a:bodyPr>
            <a:normAutofit/>
          </a:bodyPr>
          <a:lstStyle/>
          <a:p>
            <a:pPr marL="0" indent="0" algn="ctr">
              <a:buNone/>
            </a:pPr>
            <a:endParaRPr lang="ru-KG" sz="4400" dirty="0">
              <a:solidFill>
                <a:srgbClr val="C00000"/>
              </a:solidFill>
            </a:endParaRPr>
          </a:p>
          <a:p>
            <a:pPr marL="0" indent="0" algn="ctr">
              <a:buNone/>
            </a:pPr>
            <a:endParaRPr lang="ru-KG" sz="4400" dirty="0">
              <a:solidFill>
                <a:srgbClr val="C00000"/>
              </a:solidFill>
            </a:endParaRPr>
          </a:p>
          <a:p>
            <a:pPr marL="0" indent="0" algn="ctr">
              <a:buNone/>
            </a:pPr>
            <a:r>
              <a:rPr lang="ru-RU" sz="4400" dirty="0">
                <a:solidFill>
                  <a:srgbClr val="C00000"/>
                </a:solidFill>
              </a:rPr>
              <a:t>С</a:t>
            </a:r>
            <a:r>
              <a:rPr lang="ru-KG" sz="4400" dirty="0">
                <a:solidFill>
                  <a:srgbClr val="C00000"/>
                </a:solidFill>
              </a:rPr>
              <a:t>ПАС</a:t>
            </a:r>
            <a:r>
              <a:rPr lang="ru-RU" sz="4400" dirty="0">
                <a:solidFill>
                  <a:srgbClr val="C00000"/>
                </a:solidFill>
              </a:rPr>
              <a:t>И</a:t>
            </a:r>
            <a:r>
              <a:rPr lang="ru-KG" sz="4400" dirty="0">
                <a:solidFill>
                  <a:srgbClr val="C00000"/>
                </a:solidFill>
              </a:rPr>
              <a:t>Б</a:t>
            </a:r>
            <a:r>
              <a:rPr lang="ru-RU" sz="4400" dirty="0">
                <a:solidFill>
                  <a:srgbClr val="C00000"/>
                </a:solidFill>
              </a:rPr>
              <a:t>О</a:t>
            </a:r>
            <a:r>
              <a:rPr lang="ru-KG" sz="4400" dirty="0">
                <a:solidFill>
                  <a:srgbClr val="C00000"/>
                </a:solidFill>
              </a:rPr>
              <a:t> </a:t>
            </a:r>
            <a:r>
              <a:rPr lang="ru-RU" sz="4400" dirty="0">
                <a:solidFill>
                  <a:srgbClr val="C00000"/>
                </a:solidFill>
              </a:rPr>
              <a:t>З</a:t>
            </a:r>
            <a:r>
              <a:rPr lang="ru-KG" sz="4400" dirty="0">
                <a:solidFill>
                  <a:srgbClr val="C00000"/>
                </a:solidFill>
              </a:rPr>
              <a:t>А </a:t>
            </a:r>
            <a:r>
              <a:rPr lang="ru-RU" sz="4400" dirty="0">
                <a:solidFill>
                  <a:srgbClr val="C00000"/>
                </a:solidFill>
              </a:rPr>
              <a:t>В</a:t>
            </a:r>
            <a:r>
              <a:rPr lang="ru-KG" sz="4400" dirty="0">
                <a:solidFill>
                  <a:srgbClr val="C00000"/>
                </a:solidFill>
              </a:rPr>
              <a:t>Н</a:t>
            </a:r>
            <a:r>
              <a:rPr lang="ru-RU" sz="4400" dirty="0">
                <a:solidFill>
                  <a:srgbClr val="C00000"/>
                </a:solidFill>
              </a:rPr>
              <a:t>И</a:t>
            </a:r>
            <a:r>
              <a:rPr lang="ru-KG" sz="4400" dirty="0">
                <a:solidFill>
                  <a:srgbClr val="C00000"/>
                </a:solidFill>
              </a:rPr>
              <a:t>М</a:t>
            </a:r>
            <a:r>
              <a:rPr lang="ru-RU" sz="4400" dirty="0">
                <a:solidFill>
                  <a:srgbClr val="C00000"/>
                </a:solidFill>
              </a:rPr>
              <a:t>А</a:t>
            </a:r>
            <a:r>
              <a:rPr lang="ru-KG" sz="4400" dirty="0">
                <a:solidFill>
                  <a:srgbClr val="C00000"/>
                </a:solidFill>
              </a:rPr>
              <a:t>Н</a:t>
            </a:r>
            <a:r>
              <a:rPr lang="ru-RU" sz="4400" dirty="0">
                <a:solidFill>
                  <a:srgbClr val="C00000"/>
                </a:solidFill>
              </a:rPr>
              <a:t>И</a:t>
            </a:r>
            <a:r>
              <a:rPr lang="ru-KG" sz="4400" dirty="0">
                <a:solidFill>
                  <a:srgbClr val="C00000"/>
                </a:solidFill>
              </a:rPr>
              <a:t>Е</a:t>
            </a:r>
          </a:p>
        </p:txBody>
      </p:sp>
    </p:spTree>
    <p:extLst>
      <p:ext uri="{BB962C8B-B14F-4D97-AF65-F5344CB8AC3E}">
        <p14:creationId xmlns:p14="http://schemas.microsoft.com/office/powerpoint/2010/main" val="3036391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BE534-C770-40EB-BA8D-4AB55530EA37}"/>
              </a:ext>
            </a:extLst>
          </p:cNvPr>
          <p:cNvSpPr>
            <a:spLocks noGrp="1"/>
          </p:cNvSpPr>
          <p:nvPr>
            <p:ph type="title"/>
          </p:nvPr>
        </p:nvSpPr>
        <p:spPr>
          <a:xfrm>
            <a:off x="524741" y="620392"/>
            <a:ext cx="3808268" cy="5504688"/>
          </a:xfrm>
        </p:spPr>
        <p:txBody>
          <a:bodyPr>
            <a:normAutofit/>
          </a:bodyPr>
          <a:lstStyle/>
          <a:p>
            <a:r>
              <a:rPr lang="ru-RU" sz="6000" dirty="0">
                <a:solidFill>
                  <a:schemeClr val="bg1"/>
                </a:solidFill>
              </a:rPr>
              <a:t>Что такое права человека</a:t>
            </a:r>
            <a:r>
              <a:rPr lang="da-DK" sz="6000" dirty="0">
                <a:solidFill>
                  <a:schemeClr val="bg1"/>
                </a:solidFill>
              </a:rPr>
              <a:t>?</a:t>
            </a:r>
            <a:endParaRPr lang="en-GB" sz="6000" dirty="0">
              <a:solidFill>
                <a:schemeClr val="bg1"/>
              </a:solidFill>
            </a:endParaRPr>
          </a:p>
        </p:txBody>
      </p:sp>
      <p:graphicFrame>
        <p:nvGraphicFramePr>
          <p:cNvPr id="5" name="Content Placeholder 2">
            <a:extLst>
              <a:ext uri="{FF2B5EF4-FFF2-40B4-BE49-F238E27FC236}">
                <a16:creationId xmlns:a16="http://schemas.microsoft.com/office/drawing/2014/main" id="{DA52B4C6-016D-4DE2-8BE7-3972B25BE37C}"/>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74895568-886E-4282-B4F1-AACBC44484A0}"/>
              </a:ext>
            </a:extLst>
          </p:cNvPr>
          <p:cNvSpPr txBox="1">
            <a:spLocks/>
          </p:cNvSpPr>
          <p:nvPr/>
        </p:nvSpPr>
        <p:spPr>
          <a:xfrm>
            <a:off x="677141" y="772792"/>
            <a:ext cx="3808268" cy="5504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6000" dirty="0">
                <a:solidFill>
                  <a:schemeClr val="bg1"/>
                </a:solidFill>
              </a:rPr>
              <a:t>Что такое права человека</a:t>
            </a:r>
            <a:r>
              <a:rPr lang="da-DK" sz="6000" dirty="0">
                <a:solidFill>
                  <a:schemeClr val="bg1"/>
                </a:solidFill>
              </a:rPr>
              <a:t>?</a:t>
            </a:r>
            <a:endParaRPr lang="en-GB" sz="6000" dirty="0">
              <a:solidFill>
                <a:schemeClr val="bg1"/>
              </a:solidFill>
            </a:endParaRPr>
          </a:p>
        </p:txBody>
      </p:sp>
      <p:sp>
        <p:nvSpPr>
          <p:cNvPr id="7" name="Title 1">
            <a:extLst>
              <a:ext uri="{FF2B5EF4-FFF2-40B4-BE49-F238E27FC236}">
                <a16:creationId xmlns:a16="http://schemas.microsoft.com/office/drawing/2014/main" id="{A7C1D716-87ED-41CE-B39B-A573A9C66689}"/>
              </a:ext>
            </a:extLst>
          </p:cNvPr>
          <p:cNvSpPr txBox="1">
            <a:spLocks/>
          </p:cNvSpPr>
          <p:nvPr/>
        </p:nvSpPr>
        <p:spPr>
          <a:xfrm>
            <a:off x="838200" y="644755"/>
            <a:ext cx="3776418" cy="55684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a:solidFill>
                  <a:srgbClr val="C00000"/>
                </a:solidFill>
              </a:rPr>
              <a:t>Что такое права человека?</a:t>
            </a:r>
            <a:endParaRPr lang="en-GB" b="1" dirty="0">
              <a:solidFill>
                <a:srgbClr val="C00000"/>
              </a:solidFill>
            </a:endParaRPr>
          </a:p>
        </p:txBody>
      </p:sp>
    </p:spTree>
    <p:extLst>
      <p:ext uri="{BB962C8B-B14F-4D97-AF65-F5344CB8AC3E}">
        <p14:creationId xmlns:p14="http://schemas.microsoft.com/office/powerpoint/2010/main" val="4267584788"/>
      </p:ext>
    </p:extLst>
  </p:cSld>
  <p:clrMapOvr>
    <a:masterClrMapping/>
  </p:clrMapOvr>
  <mc:AlternateContent xmlns:mc="http://schemas.openxmlformats.org/markup-compatibility/2006" xmlns:p14="http://schemas.microsoft.com/office/powerpoint/2010/main">
    <mc:Choice Requires="p14">
      <p:transition spd="slow" p14:dur="2000" advTm="119246"/>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11924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дпись 20"/>
          <p:cNvSpPr txBox="1">
            <a:spLocks noChangeArrowheads="1"/>
          </p:cNvSpPr>
          <p:nvPr/>
        </p:nvSpPr>
        <p:spPr bwMode="auto">
          <a:xfrm>
            <a:off x="6607640" y="914400"/>
            <a:ext cx="3682580" cy="1249251"/>
          </a:xfrm>
          <a:prstGeom prst="rect">
            <a:avLst/>
          </a:prstGeom>
          <a:solidFill>
            <a:srgbClr val="FFFFFF"/>
          </a:solidFill>
          <a:ln w="6350">
            <a:solidFill>
              <a:srgbClr val="000000"/>
            </a:solidFill>
            <a:miter lim="800000"/>
            <a:headEnd/>
            <a:tailEnd/>
          </a:ln>
        </p:spPr>
        <p:txBody>
          <a:bodyPr rot="0" vert="horz" wrap="square" lIns="94615" tIns="48895" rIns="94615" bIns="48895" anchor="t" anchorCtr="0" upright="1">
            <a:noAutofit/>
          </a:bodyPr>
          <a:lstStyle/>
          <a:p>
            <a:pPr algn="ctr">
              <a:lnSpc>
                <a:spcPct val="107000"/>
              </a:lnSpc>
              <a:spcAft>
                <a:spcPts val="80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1. Убеждение, ценности, философская концепция</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Box 17"/>
          <p:cNvSpPr txBox="1">
            <a:spLocks noChangeArrowheads="1"/>
          </p:cNvSpPr>
          <p:nvPr/>
        </p:nvSpPr>
        <p:spPr bwMode="auto">
          <a:xfrm>
            <a:off x="2614993" y="1704063"/>
            <a:ext cx="2343373" cy="204368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62280" tIns="30960" rIns="62280" bIns="30960" anchor="ctr" anchorCtr="0">
            <a:noAutofit/>
          </a:bodyPr>
          <a:lstStyle/>
          <a:p>
            <a:pPr algn="ctr">
              <a:lnSpc>
                <a:spcPct val="107000"/>
              </a:lnSpc>
              <a:spcAft>
                <a:spcPts val="800"/>
              </a:spcAft>
            </a:pPr>
            <a:r>
              <a:rPr lang="ru-RU" sz="3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Права </a:t>
            </a:r>
            <a:endParaRPr lang="ru-RU" sz="3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3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Человека</a:t>
            </a:r>
            <a:endParaRPr lang="ru-RU" sz="3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Надпись 22"/>
          <p:cNvSpPr txBox="1">
            <a:spLocks noChangeArrowheads="1"/>
          </p:cNvSpPr>
          <p:nvPr/>
        </p:nvSpPr>
        <p:spPr bwMode="auto">
          <a:xfrm>
            <a:off x="6607640" y="3138147"/>
            <a:ext cx="3682580" cy="1369459"/>
          </a:xfrm>
          <a:prstGeom prst="rect">
            <a:avLst/>
          </a:prstGeom>
          <a:solidFill>
            <a:srgbClr val="FFFFFF"/>
          </a:solidFill>
          <a:ln w="6350">
            <a:solidFill>
              <a:srgbClr val="000000"/>
            </a:solidFill>
            <a:miter lim="800000"/>
            <a:headEnd/>
            <a:tailEnd/>
          </a:ln>
        </p:spPr>
        <p:txBody>
          <a:bodyPr rot="0" vert="horz" wrap="square" lIns="94615" tIns="48895" rIns="94615" bIns="48895" anchor="t" anchorCtr="0" upright="1">
            <a:noAutofit/>
          </a:bodyPr>
          <a:lstStyle/>
          <a:p>
            <a:pPr algn="ctr">
              <a:lnSpc>
                <a:spcPct val="107000"/>
              </a:lnSpc>
              <a:spcAft>
                <a:spcPts val="80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2.Четкие правовые нормы и эффективно работающие механизмы</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95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Прямая со стрелкой 4"/>
          <p:cNvCxnSpPr>
            <a:endCxn id="2" idx="1"/>
          </p:cNvCxnSpPr>
          <p:nvPr/>
        </p:nvCxnSpPr>
        <p:spPr>
          <a:xfrm flipV="1">
            <a:off x="4996426" y="1539026"/>
            <a:ext cx="1611214" cy="1081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a:stCxn id="3" idx="3"/>
            <a:endCxn id="4" idx="1"/>
          </p:cNvCxnSpPr>
          <p:nvPr/>
        </p:nvCxnSpPr>
        <p:spPr>
          <a:xfrm>
            <a:off x="4958366" y="2725908"/>
            <a:ext cx="1649274" cy="1096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10"/>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755915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452" y="4311657"/>
            <a:ext cx="6336265" cy="3533850"/>
          </a:xfrm>
        </p:spPr>
        <p:txBody>
          <a:bodyPr>
            <a:normAutofit/>
          </a:bodyPr>
          <a:lstStyle/>
          <a:p>
            <a:pPr algn="just"/>
            <a:endParaRPr lang="ru-RU" dirty="0"/>
          </a:p>
          <a:p>
            <a:pPr algn="just"/>
            <a:endParaRPr lang="ru-RU" dirty="0"/>
          </a:p>
        </p:txBody>
      </p:sp>
      <p:sp>
        <p:nvSpPr>
          <p:cNvPr id="4" name="Title 1">
            <a:extLst>
              <a:ext uri="{FF2B5EF4-FFF2-40B4-BE49-F238E27FC236}">
                <a16:creationId xmlns:a16="http://schemas.microsoft.com/office/drawing/2014/main" id="{37008FFD-90BA-4C28-B1E7-CA84C5051802}"/>
              </a:ext>
            </a:extLst>
          </p:cNvPr>
          <p:cNvSpPr txBox="1">
            <a:spLocks/>
          </p:cNvSpPr>
          <p:nvPr/>
        </p:nvSpPr>
        <p:spPr>
          <a:xfrm>
            <a:off x="1338470" y="268357"/>
            <a:ext cx="10658061" cy="546652"/>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7000" b="1" dirty="0">
                <a:solidFill>
                  <a:srgbClr val="C00000"/>
                </a:solidFill>
              </a:rPr>
              <a:t>Два подхода к пониманию ПЧ </a:t>
            </a:r>
            <a:r>
              <a:rPr lang="ru-RU" sz="6000" dirty="0">
                <a:solidFill>
                  <a:schemeClr val="bg1"/>
                </a:solidFill>
              </a:rPr>
              <a:t>такое</a:t>
            </a:r>
            <a:endParaRPr lang="en-GB" sz="6000" dirty="0">
              <a:solidFill>
                <a:srgbClr val="C00000"/>
              </a:solidFill>
            </a:endParaRPr>
          </a:p>
        </p:txBody>
      </p:sp>
      <p:sp>
        <p:nvSpPr>
          <p:cNvPr id="6" name="Прямоугольник 5">
            <a:extLst>
              <a:ext uri="{FF2B5EF4-FFF2-40B4-BE49-F238E27FC236}">
                <a16:creationId xmlns:a16="http://schemas.microsoft.com/office/drawing/2014/main" id="{931C130C-B08D-46F9-9EE3-0F38C54C1462}"/>
              </a:ext>
            </a:extLst>
          </p:cNvPr>
          <p:cNvSpPr/>
          <p:nvPr/>
        </p:nvSpPr>
        <p:spPr>
          <a:xfrm>
            <a:off x="5542721" y="815009"/>
            <a:ext cx="6096000" cy="6278642"/>
          </a:xfrm>
          <a:prstGeom prst="rect">
            <a:avLst/>
          </a:prstGeom>
        </p:spPr>
        <p:txBody>
          <a:bodyPr>
            <a:spAutoFit/>
          </a:bodyPr>
          <a:lstStyle/>
          <a:p>
            <a:pPr lvl="0"/>
            <a:r>
              <a:rPr lang="ru-RU" sz="2400" b="1" dirty="0">
                <a:solidFill>
                  <a:srgbClr val="C00000"/>
                </a:solidFill>
              </a:rPr>
              <a:t>Второй подход, </a:t>
            </a:r>
            <a:r>
              <a:rPr lang="ru-RU" sz="2400" dirty="0"/>
              <a:t>часто в идейном плане базирующийся на первом, определяет</a:t>
            </a:r>
            <a:r>
              <a:rPr lang="ru-RU" sz="2400" i="1" dirty="0"/>
              <a:t> </a:t>
            </a:r>
            <a:r>
              <a:rPr lang="ru-RU" sz="2400" b="1" i="1" dirty="0"/>
              <a:t>ПЧ как четкие правовые нормы и эффективно работающие механизмы</a:t>
            </a:r>
            <a:r>
              <a:rPr lang="ru-RU" sz="2400" dirty="0"/>
              <a:t>: то, что в международной терминологии часто называют «Международное право прав человека» (</a:t>
            </a:r>
            <a:r>
              <a:rPr lang="en-US" sz="2400" dirty="0"/>
              <a:t>International Law of Human Rights</a:t>
            </a:r>
            <a:r>
              <a:rPr lang="ru-RU" sz="2400" dirty="0"/>
              <a:t>), он помогает ответить на вопросы</a:t>
            </a:r>
            <a:r>
              <a:rPr lang="ru-KG" sz="2400" dirty="0"/>
              <a:t>:</a:t>
            </a:r>
          </a:p>
          <a:p>
            <a:pPr marL="285750" lvl="0" indent="-285750">
              <a:buFont typeface="Arial" panose="020B0604020202020204" pitchFamily="34" charset="0"/>
              <a:buChar char="•"/>
            </a:pPr>
            <a:r>
              <a:rPr lang="ru-RU" sz="2400" b="1" dirty="0">
                <a:solidFill>
                  <a:srgbClr val="0070C0"/>
                </a:solidFill>
              </a:rPr>
              <a:t>КАК</a:t>
            </a:r>
            <a:r>
              <a:rPr lang="ru-RU" sz="2400" dirty="0"/>
              <a:t> реализовать Права Человека?</a:t>
            </a:r>
          </a:p>
          <a:p>
            <a:pPr marL="285750" lvl="0" indent="-285750">
              <a:buFont typeface="Arial" panose="020B0604020202020204" pitchFamily="34" charset="0"/>
              <a:buChar char="•"/>
            </a:pPr>
            <a:r>
              <a:rPr lang="ru-RU" sz="2400" b="1" dirty="0">
                <a:solidFill>
                  <a:srgbClr val="0070C0"/>
                </a:solidFill>
              </a:rPr>
              <a:t>КТО</a:t>
            </a:r>
            <a:r>
              <a:rPr lang="ru-RU" sz="2400" dirty="0">
                <a:solidFill>
                  <a:srgbClr val="0070C0"/>
                </a:solidFill>
              </a:rPr>
              <a:t> </a:t>
            </a:r>
            <a:r>
              <a:rPr lang="ru-RU" sz="2400" dirty="0"/>
              <a:t>должен следить за соблюдением Прав Человека? </a:t>
            </a:r>
            <a:endParaRPr lang="ru-KG" sz="2400" dirty="0"/>
          </a:p>
          <a:p>
            <a:pPr marL="285750" lvl="0" indent="-285750">
              <a:buFont typeface="Arial" panose="020B0604020202020204" pitchFamily="34" charset="0"/>
              <a:buChar char="•"/>
            </a:pPr>
            <a:r>
              <a:rPr lang="ru-RU" sz="2400" b="1" cap="all" dirty="0">
                <a:solidFill>
                  <a:srgbClr val="0070C0"/>
                </a:solidFill>
              </a:rPr>
              <a:t>каким образом</a:t>
            </a:r>
            <a:r>
              <a:rPr lang="ru-RU" sz="2400" b="1" dirty="0">
                <a:solidFill>
                  <a:srgbClr val="0070C0"/>
                </a:solidFill>
              </a:rPr>
              <a:t> </a:t>
            </a:r>
            <a:r>
              <a:rPr lang="ru-RU" sz="2400" dirty="0"/>
              <a:t>человек может защитить себя, если его Права Человека нарушаются?</a:t>
            </a:r>
          </a:p>
          <a:p>
            <a:pPr lvl="0"/>
            <a:r>
              <a:rPr lang="ru-RU" sz="2400" dirty="0">
                <a:solidFill>
                  <a:srgbClr val="002060"/>
                </a:solidFill>
              </a:rPr>
              <a:t>Это, прежде всего, разговор о правах человека с точки зрения правовых норм</a:t>
            </a:r>
            <a:r>
              <a:rPr lang="ru-RU" sz="2400" dirty="0"/>
              <a:t>. </a:t>
            </a:r>
          </a:p>
          <a:p>
            <a:pPr lvl="0"/>
            <a:endParaRPr lang="ru-RU" dirty="0"/>
          </a:p>
        </p:txBody>
      </p:sp>
      <p:sp>
        <p:nvSpPr>
          <p:cNvPr id="7" name="Прямоугольник 6">
            <a:extLst>
              <a:ext uri="{FF2B5EF4-FFF2-40B4-BE49-F238E27FC236}">
                <a16:creationId xmlns:a16="http://schemas.microsoft.com/office/drawing/2014/main" id="{34E40B50-D466-41EF-9ED8-34F3FBEB004E}"/>
              </a:ext>
            </a:extLst>
          </p:cNvPr>
          <p:cNvSpPr/>
          <p:nvPr/>
        </p:nvSpPr>
        <p:spPr>
          <a:xfrm>
            <a:off x="329717" y="1381908"/>
            <a:ext cx="4411248" cy="4893647"/>
          </a:xfrm>
          <a:prstGeom prst="rect">
            <a:avLst/>
          </a:prstGeom>
        </p:spPr>
        <p:txBody>
          <a:bodyPr wrap="square">
            <a:spAutoFit/>
          </a:bodyPr>
          <a:lstStyle/>
          <a:p>
            <a:pPr lvl="0"/>
            <a:r>
              <a:rPr lang="ru-RU" sz="2400" b="1" dirty="0">
                <a:solidFill>
                  <a:srgbClr val="C00000"/>
                </a:solidFill>
              </a:rPr>
              <a:t>Первый</a:t>
            </a:r>
            <a:r>
              <a:rPr lang="ru-RU" sz="2400" dirty="0">
                <a:solidFill>
                  <a:srgbClr val="C00000"/>
                </a:solidFill>
              </a:rPr>
              <a:t>, </a:t>
            </a:r>
            <a:r>
              <a:rPr lang="ru-RU" sz="2400" dirty="0"/>
              <a:t>важнейший, мировоззренческий подход рассматривает </a:t>
            </a:r>
            <a:r>
              <a:rPr lang="ru-RU" sz="2400" b="1" i="1" dirty="0"/>
              <a:t>ПЧ как убеждения, систему ценностей, философскую концепцию</a:t>
            </a:r>
            <a:r>
              <a:rPr lang="ru-RU" sz="2400" b="1" dirty="0"/>
              <a:t> </a:t>
            </a:r>
            <a:r>
              <a:rPr lang="ru-RU" sz="2400" dirty="0"/>
              <a:t>(т.е. как «защиту справедливости и человеческого достоинства»). Он помогает ответить на вопросы:</a:t>
            </a:r>
            <a:endParaRPr lang="ru-KG" sz="2400" dirty="0"/>
          </a:p>
          <a:p>
            <a:pPr marL="285750" lvl="0" indent="-285750">
              <a:buFont typeface="Arial" panose="020B0604020202020204" pitchFamily="34" charset="0"/>
              <a:buChar char="•"/>
            </a:pPr>
            <a:r>
              <a:rPr lang="ru-RU" sz="2400" b="1" dirty="0">
                <a:solidFill>
                  <a:srgbClr val="0070C0"/>
                </a:solidFill>
              </a:rPr>
              <a:t>ЧТО</a:t>
            </a:r>
            <a:r>
              <a:rPr lang="ru-RU" sz="2400" dirty="0">
                <a:solidFill>
                  <a:srgbClr val="0070C0"/>
                </a:solidFill>
              </a:rPr>
              <a:t> </a:t>
            </a:r>
            <a:r>
              <a:rPr lang="ru-RU" sz="2400" dirty="0"/>
              <a:t>такое человек?</a:t>
            </a:r>
          </a:p>
          <a:p>
            <a:pPr marL="285750" lvl="0" indent="-285750">
              <a:buFont typeface="Arial" panose="020B0604020202020204" pitchFamily="34" charset="0"/>
              <a:buChar char="•"/>
            </a:pPr>
            <a:r>
              <a:rPr lang="ru-RU" sz="2400" b="1" cap="all" dirty="0">
                <a:solidFill>
                  <a:srgbClr val="0070C0"/>
                </a:solidFill>
              </a:rPr>
              <a:t>почему</a:t>
            </a:r>
            <a:r>
              <a:rPr lang="ru-RU" sz="2400" dirty="0">
                <a:solidFill>
                  <a:srgbClr val="0070C0"/>
                </a:solidFill>
              </a:rPr>
              <a:t> </a:t>
            </a:r>
            <a:r>
              <a:rPr lang="ru-RU" sz="2400" dirty="0"/>
              <a:t>права человека должны быть защищены?</a:t>
            </a:r>
            <a:endParaRPr lang="ru-KG" sz="2400" dirty="0"/>
          </a:p>
        </p:txBody>
      </p:sp>
    </p:spTree>
    <p:extLst>
      <p:ext uri="{BB962C8B-B14F-4D97-AF65-F5344CB8AC3E}">
        <p14:creationId xmlns:p14="http://schemas.microsoft.com/office/powerpoint/2010/main" val="239963417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1597</TotalTime>
  <Words>7123</Words>
  <Application>Microsoft Office PowerPoint</Application>
  <PresentationFormat>Широкоэкранный</PresentationFormat>
  <Paragraphs>453</Paragraphs>
  <Slides>65</Slides>
  <Notes>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65</vt:i4>
      </vt:variant>
    </vt:vector>
  </HeadingPairs>
  <TitlesOfParts>
    <vt:vector size="70" baseType="lpstr">
      <vt:lpstr>Arial</vt:lpstr>
      <vt:lpstr>Calibri</vt:lpstr>
      <vt:lpstr>Calibri Light</vt:lpstr>
      <vt:lpstr>Times New Roman</vt:lpstr>
      <vt:lpstr>Тема Office</vt:lpstr>
      <vt:lpstr>          ПРАВА ЧЕЛОВЕКА И ГОСУДАРСТВО:  как взаимодействовать и участвовать в процессах принятия решений    </vt:lpstr>
      <vt:lpstr>План  </vt:lpstr>
      <vt:lpstr>Презентация PowerPoint</vt:lpstr>
      <vt:lpstr>Презентация PowerPoint</vt:lpstr>
      <vt:lpstr>ПРАВА И СВОБОДЫ</vt:lpstr>
      <vt:lpstr>Презентация PowerPoint</vt:lpstr>
      <vt:lpstr>Что такое права человека?</vt:lpstr>
      <vt:lpstr>Презентация PowerPoint</vt:lpstr>
      <vt:lpstr>Презентация PowerPoint</vt:lpstr>
      <vt:lpstr>Всеобщая декларация прав человека</vt:lpstr>
      <vt:lpstr>Основные конвенции по правам человека</vt:lpstr>
      <vt:lpstr>Договоры по правам человека, ратифицированные Кыргызстаном</vt:lpstr>
      <vt:lpstr>Принципы прав человека</vt:lpstr>
      <vt:lpstr>Различные категории прав человека</vt:lpstr>
      <vt:lpstr>Примеры гражданских и политических прав</vt:lpstr>
      <vt:lpstr>Примеры экономических, социальных и культурных прав</vt:lpstr>
      <vt:lpstr>Являются ли права человека безграничными?</vt:lpstr>
      <vt:lpstr>О защите каких  Прав  идет речь?</vt:lpstr>
      <vt:lpstr>Современная концепция ПЧ</vt:lpstr>
      <vt:lpstr>Три важных момента в формировании современной концепции ПЧ</vt:lpstr>
      <vt:lpstr>ВОПРОС:</vt:lpstr>
      <vt:lpstr>Соотношение Прав человека («Human Rights»)  и Право («Law»)</vt:lpstr>
      <vt:lpstr>ПРАВА ЧЕЛОВЕКА</vt:lpstr>
      <vt:lpstr>НЕОБХОДИМО ПОМНИТЬ !!!  Все мы принадлежим  к меньшинствам</vt:lpstr>
      <vt:lpstr>Таким образом,  Права человека-</vt:lpstr>
      <vt:lpstr>Что есть нарушение прав человека? </vt:lpstr>
      <vt:lpstr>Презентация PowerPoint</vt:lpstr>
      <vt:lpstr>Презентация PowerPoint</vt:lpstr>
      <vt:lpstr>Разберем на примерах:</vt:lpstr>
      <vt:lpstr>Комментарии для 3-й ситуации:</vt:lpstr>
      <vt:lpstr>Кто субъект нарушения ПЧ?</vt:lpstr>
      <vt:lpstr>Задачи государства</vt:lpstr>
      <vt:lpstr>В защите  Прав Человека важно!</vt:lpstr>
      <vt:lpstr>Виды власти</vt:lpstr>
      <vt:lpstr>Разберем на примерах:</vt:lpstr>
      <vt:lpstr>Комментарий:</vt:lpstr>
      <vt:lpstr> Классификация прав человека  </vt:lpstr>
      <vt:lpstr>Классификация прав человека (продолжение-1)</vt:lpstr>
      <vt:lpstr>Классификация прав человека (продолжение-2)</vt:lpstr>
      <vt:lpstr>Законные ограничения</vt:lpstr>
      <vt:lpstr>Основания и критерии ограничения прав и свобод человека</vt:lpstr>
      <vt:lpstr>Основания и критерии ограничения прав и свобод человека (продолжение-1)</vt:lpstr>
      <vt:lpstr>Презентация PowerPoint</vt:lpstr>
      <vt:lpstr>Подведение итогов…</vt:lpstr>
      <vt:lpstr>Презентация PowerPoint</vt:lpstr>
      <vt:lpstr>Презентация PowerPoint</vt:lpstr>
      <vt:lpstr>Гражданское участие </vt:lpstr>
      <vt:lpstr>Уровни гражданского участия </vt:lpstr>
      <vt:lpstr>Презентация PowerPoint</vt:lpstr>
      <vt:lpstr>Презентация PowerPoint</vt:lpstr>
      <vt:lpstr>Руководящие принципы для государств  по эффективному осуществлению права на участие в ведении государственных дел  (2018 г., Управление Верховного комиссара Организации Объединенных Наций по правам человека  </vt:lpstr>
      <vt:lpstr>  Для участия нужна среда, в которой каждый полностью уважает и пользуется всеми правами человека, в т.ч.:  </vt:lpstr>
      <vt:lpstr>Почему участие важно: </vt:lpstr>
      <vt:lpstr>  Что должно сделать государство для обеспечения  этих предварительных условий  </vt:lpstr>
      <vt:lpstr>Что такое ведение государственных дел? </vt:lpstr>
      <vt:lpstr>Государствам следует создавать постоянные консультативные структуры, доступные для маргинальных лиц и групп, например:</vt:lpstr>
      <vt:lpstr>Структуры должны</vt:lpstr>
      <vt:lpstr>Мониторинг и оценка выполнения решения </vt:lpstr>
      <vt:lpstr>Презентация PowerPoint</vt:lpstr>
      <vt:lpstr>Презентация PowerPoint</vt:lpstr>
      <vt:lpstr>Презентация PowerPoint</vt:lpstr>
      <vt:lpstr>Национальное законодательство </vt:lpstr>
      <vt:lpstr>МЕХАНИЗМЫ ГРАЖДАНСКОГО УЧАСТИЯ </vt:lpstr>
      <vt:lpstr>Вопросы для обсуждения</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КОНСТИТУЦИОННО-ПРАВОВОЙ СТАТУС АКЫЙКАТЧЫ (ОМБУДСМЕНА) КЫРГЫЗСКОЙ РЕСПУБЛИКЕ</dc:title>
  <dc:creator>Мусабекова</dc:creator>
  <cp:lastModifiedBy>bkachikeeva0105@gmail.com</cp:lastModifiedBy>
  <cp:revision>76</cp:revision>
  <dcterms:created xsi:type="dcterms:W3CDTF">2016-11-12T03:59:28Z</dcterms:created>
  <dcterms:modified xsi:type="dcterms:W3CDTF">2023-05-14T18:35:53Z</dcterms:modified>
</cp:coreProperties>
</file>